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notesSlides/notesSlide2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16">
          <p15:clr>
            <a:srgbClr val="A4A3A4"/>
          </p15:clr>
        </p15:guide>
        <p15:guide id="2" pos="12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4" roundtripDataSignature="AMtx7mg4juNfDVbWgCPdjRMNRO404qNdl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83FAB4-7501-436B-974A-44364C4B0026}" name="Baskerville, Kristin (CDC/GHC/DGHP)" initials="KB" userId="S::zsw0@cdc.gov::e5846ad4-249e-4a35-baa4-77ba58151c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9BE9BE-AD1E-4612-BA00-BCA1E0271380}" v="14" dt="2025-11-21T19:40:38.762"/>
  </p1510:revLst>
</p1510:revInfo>
</file>

<file path=ppt/tableStyles.xml><?xml version="1.0" encoding="utf-8"?>
<a:tblStyleLst xmlns:a="http://schemas.openxmlformats.org/drawingml/2006/main" def="{E538AC03-A1C8-4ED1-BF23-4DCFFBDF04EE}">
  <a:tblStyle styleId="{E538AC03-A1C8-4ED1-BF23-4DCFFBDF04E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A050915-2352-4D14-A851-EBB03B826969}"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9C143817-4FFD-479C-95B4-03593DF61688}"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701F72F7-AD33-4F0E-B8BE-1421E9A3EABF}" styleName="Table_3">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CECE7"/>
          </a:solidFill>
        </a:fill>
      </a:tcStyle>
    </a:wholeTbl>
    <a:band1H>
      <a:tcTxStyle/>
      <a:tcStyle>
        <a:tcBdr/>
        <a:fill>
          <a:solidFill>
            <a:srgbClr val="F8D6CC"/>
          </a:solidFill>
        </a:fill>
      </a:tcStyle>
    </a:band1H>
    <a:band2H>
      <a:tcTxStyle/>
      <a:tcStyle>
        <a:tcBdr/>
      </a:tcStyle>
    </a:band2H>
    <a:band1V>
      <a:tcTxStyle/>
      <a:tcStyle>
        <a:tcBdr/>
        <a:fill>
          <a:solidFill>
            <a:srgbClr val="F8D6CC"/>
          </a:solidFill>
        </a:fill>
      </a:tcStyle>
    </a:band1V>
    <a:band2V>
      <a:tcTxStyle/>
      <a:tcStyle>
        <a:tcBdr/>
      </a:tcStyle>
    </a:band2V>
    <a:lastCol>
      <a:tcTxStyle b="on" i="off">
        <a:font>
          <a:latin typeface="Arial"/>
          <a:ea typeface="Arial"/>
          <a:cs typeface="Arial"/>
        </a:font>
        <a:schemeClr val="lt1"/>
      </a:tcTxStyle>
      <a:tcStyle>
        <a:tcBdr/>
        <a:fill>
          <a:solidFill>
            <a:schemeClr val="accent2"/>
          </a:solidFill>
        </a:fill>
      </a:tcStyle>
    </a:lastCol>
    <a:firstCol>
      <a:tcTxStyle b="on" i="off">
        <a:font>
          <a:latin typeface="Arial"/>
          <a:ea typeface="Arial"/>
          <a:cs typeface="Arial"/>
        </a:font>
        <a:schemeClr val="lt1"/>
      </a:tcTxStyle>
      <a:tcStyle>
        <a:tcBdr/>
        <a:fill>
          <a:solidFill>
            <a:schemeClr val="accent2"/>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2"/>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2"/>
          </a:solidFill>
        </a:fill>
      </a:tcStyle>
    </a:firstRow>
    <a:neCell>
      <a:tcTxStyle/>
      <a:tcStyle>
        <a:tcBdr/>
      </a:tcStyle>
    </a:neCell>
    <a:nwCell>
      <a:tcTxStyle/>
      <a:tcStyle>
        <a:tcBdr/>
      </a:tcStyle>
    </a:nwCell>
  </a:tblStyle>
  <a:tblStyle styleId="{3A43DB71-2017-47D6-A8FF-A886FBC3E060}" styleName="Table_4">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BF1E8"/>
          </a:solidFill>
        </a:fill>
      </a:tcStyle>
    </a:wholeTbl>
    <a:band1H>
      <a:tcTxStyle/>
      <a:tcStyle>
        <a:tcBdr/>
        <a:fill>
          <a:solidFill>
            <a:srgbClr val="D4E2CE"/>
          </a:solidFill>
        </a:fill>
      </a:tcStyle>
    </a:band1H>
    <a:band2H>
      <a:tcTxStyle/>
      <a:tcStyle>
        <a:tcBdr/>
      </a:tcStyle>
    </a:band2H>
    <a:band1V>
      <a:tcTxStyle/>
      <a:tcStyle>
        <a:tcBdr/>
        <a:fill>
          <a:solidFill>
            <a:srgbClr val="D4E2CE"/>
          </a:solidFill>
        </a:fill>
      </a:tcStyle>
    </a:band1V>
    <a:band2V>
      <a:tcTxStyle/>
      <a:tcStyle>
        <a:tcBdr/>
      </a:tcStyle>
    </a:band2V>
    <a:lastCol>
      <a:tcTxStyle b="on" i="off">
        <a:font>
          <a:latin typeface="Arial"/>
          <a:ea typeface="Arial"/>
          <a:cs typeface="Arial"/>
        </a:font>
        <a:schemeClr val="lt1"/>
      </a:tcTxStyle>
      <a:tcStyle>
        <a:tcBdr/>
        <a:fill>
          <a:solidFill>
            <a:schemeClr val="accent6"/>
          </a:solidFill>
        </a:fill>
      </a:tcStyle>
    </a:lastCol>
    <a:firstCol>
      <a:tcTxStyle b="on" i="off">
        <a:font>
          <a:latin typeface="Arial"/>
          <a:ea typeface="Arial"/>
          <a:cs typeface="Arial"/>
        </a:font>
        <a:schemeClr val="lt1"/>
      </a:tcTxStyle>
      <a:tcStyle>
        <a:tcBdr/>
        <a:fill>
          <a:solidFill>
            <a:schemeClr val="accent6"/>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17" autoAdjust="0"/>
  </p:normalViewPr>
  <p:slideViewPr>
    <p:cSldViewPr snapToGrid="0">
      <p:cViewPr varScale="1">
        <p:scale>
          <a:sx n="80" d="100"/>
          <a:sy n="80" d="100"/>
        </p:scale>
        <p:origin x="1674" y="90"/>
      </p:cViewPr>
      <p:guideLst>
        <p:guide orient="horz" pos="816"/>
        <p:guide pos="12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46" Type="http://schemas.openxmlformats.org/officeDocument/2006/relationships/viewProps" Target="viewProps.xml"/><Relationship Id="rId20" Type="http://schemas.openxmlformats.org/officeDocument/2006/relationships/slide" Target="slides/slide1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kerville, Kristin (CDC/GHC/DGHP)" userId="e5846ad4-249e-4a35-baa4-77ba58151c68" providerId="ADAL" clId="{613EFEC5-BEAB-4681-8F18-22D7E4BC25F2}"/>
    <pc:docChg chg="undo custSel modSld modNotesMaster">
      <pc:chgData name="Baskerville, Kristin (CDC/GHC/DGHP)" userId="e5846ad4-249e-4a35-baa4-77ba58151c68" providerId="ADAL" clId="{613EFEC5-BEAB-4681-8F18-22D7E4BC25F2}" dt="2025-11-21T19:41:15.466" v="57" actId="207"/>
      <pc:docMkLst>
        <pc:docMk/>
      </pc:docMkLst>
      <pc:sldChg chg="modNotes">
        <pc:chgData name="Baskerville, Kristin (CDC/GHC/DGHP)" userId="e5846ad4-249e-4a35-baa4-77ba58151c68" providerId="ADAL" clId="{613EFEC5-BEAB-4681-8F18-22D7E4BC25F2}" dt="2025-11-21T19:40:38.762" v="56"/>
        <pc:sldMkLst>
          <pc:docMk/>
          <pc:sldMk cId="0" sldId="256"/>
        </pc:sldMkLst>
      </pc:sldChg>
      <pc:sldChg chg="modNotes">
        <pc:chgData name="Baskerville, Kristin (CDC/GHC/DGHP)" userId="e5846ad4-249e-4a35-baa4-77ba58151c68" providerId="ADAL" clId="{613EFEC5-BEAB-4681-8F18-22D7E4BC25F2}" dt="2025-11-21T19:40:38.762" v="56"/>
        <pc:sldMkLst>
          <pc:docMk/>
          <pc:sldMk cId="0" sldId="257"/>
        </pc:sldMkLst>
      </pc:sldChg>
      <pc:sldChg chg="modNotes">
        <pc:chgData name="Baskerville, Kristin (CDC/GHC/DGHP)" userId="e5846ad4-249e-4a35-baa4-77ba58151c68" providerId="ADAL" clId="{613EFEC5-BEAB-4681-8F18-22D7E4BC25F2}" dt="2025-11-21T19:40:38.762" v="56"/>
        <pc:sldMkLst>
          <pc:docMk/>
          <pc:sldMk cId="0" sldId="258"/>
        </pc:sldMkLst>
      </pc:sldChg>
      <pc:sldChg chg="modNotes">
        <pc:chgData name="Baskerville, Kristin (CDC/GHC/DGHP)" userId="e5846ad4-249e-4a35-baa4-77ba58151c68" providerId="ADAL" clId="{613EFEC5-BEAB-4681-8F18-22D7E4BC25F2}" dt="2025-11-21T19:40:38.762" v="56"/>
        <pc:sldMkLst>
          <pc:docMk/>
          <pc:sldMk cId="0" sldId="259"/>
        </pc:sldMkLst>
      </pc:sldChg>
      <pc:sldChg chg="modNotes">
        <pc:chgData name="Baskerville, Kristin (CDC/GHC/DGHP)" userId="e5846ad4-249e-4a35-baa4-77ba58151c68" providerId="ADAL" clId="{613EFEC5-BEAB-4681-8F18-22D7E4BC25F2}" dt="2025-11-21T19:40:38.762" v="56"/>
        <pc:sldMkLst>
          <pc:docMk/>
          <pc:sldMk cId="0" sldId="260"/>
        </pc:sldMkLst>
      </pc:sldChg>
      <pc:sldChg chg="modSp mod modNotes">
        <pc:chgData name="Baskerville, Kristin (CDC/GHC/DGHP)" userId="e5846ad4-249e-4a35-baa4-77ba58151c68" providerId="ADAL" clId="{613EFEC5-BEAB-4681-8F18-22D7E4BC25F2}" dt="2025-11-21T19:40:38.762" v="56"/>
        <pc:sldMkLst>
          <pc:docMk/>
          <pc:sldMk cId="0" sldId="261"/>
        </pc:sldMkLst>
        <pc:spChg chg="mod">
          <ac:chgData name="Baskerville, Kristin (CDC/GHC/DGHP)" userId="e5846ad4-249e-4a35-baa4-77ba58151c68" providerId="ADAL" clId="{613EFEC5-BEAB-4681-8F18-22D7E4BC25F2}" dt="2025-11-20T03:46:30.536" v="35" actId="20577"/>
          <ac:spMkLst>
            <pc:docMk/>
            <pc:sldMk cId="0" sldId="261"/>
            <ac:spMk id="317" creationId="{00000000-0000-0000-0000-000000000000}"/>
          </ac:spMkLst>
        </pc:spChg>
        <pc:picChg chg="mod">
          <ac:chgData name="Baskerville, Kristin (CDC/GHC/DGHP)" userId="e5846ad4-249e-4a35-baa4-77ba58151c68" providerId="ADAL" clId="{613EFEC5-BEAB-4681-8F18-22D7E4BC25F2}" dt="2025-11-20T03:46:11.782" v="6" actId="14100"/>
          <ac:picMkLst>
            <pc:docMk/>
            <pc:sldMk cId="0" sldId="261"/>
            <ac:picMk id="319" creationId="{00000000-0000-0000-0000-000000000000}"/>
          </ac:picMkLst>
        </pc:picChg>
      </pc:sldChg>
      <pc:sldChg chg="modNotes">
        <pc:chgData name="Baskerville, Kristin (CDC/GHC/DGHP)" userId="e5846ad4-249e-4a35-baa4-77ba58151c68" providerId="ADAL" clId="{613EFEC5-BEAB-4681-8F18-22D7E4BC25F2}" dt="2025-11-21T19:40:38.762" v="56"/>
        <pc:sldMkLst>
          <pc:docMk/>
          <pc:sldMk cId="0" sldId="262"/>
        </pc:sldMkLst>
      </pc:sldChg>
      <pc:sldChg chg="modSp mod modNotes">
        <pc:chgData name="Baskerville, Kristin (CDC/GHC/DGHP)" userId="e5846ad4-249e-4a35-baa4-77ba58151c68" providerId="ADAL" clId="{613EFEC5-BEAB-4681-8F18-22D7E4BC25F2}" dt="2025-11-21T19:40:38.762" v="56"/>
        <pc:sldMkLst>
          <pc:docMk/>
          <pc:sldMk cId="0" sldId="263"/>
        </pc:sldMkLst>
        <pc:spChg chg="mod">
          <ac:chgData name="Baskerville, Kristin (CDC/GHC/DGHP)" userId="e5846ad4-249e-4a35-baa4-77ba58151c68" providerId="ADAL" clId="{613EFEC5-BEAB-4681-8F18-22D7E4BC25F2}" dt="2025-11-20T03:46:56.561" v="36" actId="2711"/>
          <ac:spMkLst>
            <pc:docMk/>
            <pc:sldMk cId="0" sldId="263"/>
            <ac:spMk id="332" creationId="{00000000-0000-0000-0000-000000000000}"/>
          </ac:spMkLst>
        </pc:spChg>
      </pc:sldChg>
      <pc:sldChg chg="modSp mod modNotes">
        <pc:chgData name="Baskerville, Kristin (CDC/GHC/DGHP)" userId="e5846ad4-249e-4a35-baa4-77ba58151c68" providerId="ADAL" clId="{613EFEC5-BEAB-4681-8F18-22D7E4BC25F2}" dt="2025-11-21T19:40:38.762" v="56"/>
        <pc:sldMkLst>
          <pc:docMk/>
          <pc:sldMk cId="0" sldId="264"/>
        </pc:sldMkLst>
        <pc:spChg chg="mod">
          <ac:chgData name="Baskerville, Kristin (CDC/GHC/DGHP)" userId="e5846ad4-249e-4a35-baa4-77ba58151c68" providerId="ADAL" clId="{613EFEC5-BEAB-4681-8F18-22D7E4BC25F2}" dt="2025-11-20T03:47:11.201" v="38" actId="20577"/>
          <ac:spMkLst>
            <pc:docMk/>
            <pc:sldMk cId="0" sldId="264"/>
            <ac:spMk id="339" creationId="{00000000-0000-0000-0000-000000000000}"/>
          </ac:spMkLst>
        </pc:spChg>
      </pc:sldChg>
      <pc:sldChg chg="modNotes">
        <pc:chgData name="Baskerville, Kristin (CDC/GHC/DGHP)" userId="e5846ad4-249e-4a35-baa4-77ba58151c68" providerId="ADAL" clId="{613EFEC5-BEAB-4681-8F18-22D7E4BC25F2}" dt="2025-11-21T19:40:38.762" v="56"/>
        <pc:sldMkLst>
          <pc:docMk/>
          <pc:sldMk cId="0" sldId="265"/>
        </pc:sldMkLst>
      </pc:sldChg>
      <pc:sldChg chg="modNotes">
        <pc:chgData name="Baskerville, Kristin (CDC/GHC/DGHP)" userId="e5846ad4-249e-4a35-baa4-77ba58151c68" providerId="ADAL" clId="{613EFEC5-BEAB-4681-8F18-22D7E4BC25F2}" dt="2025-11-21T19:40:38.762" v="56"/>
        <pc:sldMkLst>
          <pc:docMk/>
          <pc:sldMk cId="0" sldId="266"/>
        </pc:sldMkLst>
      </pc:sldChg>
      <pc:sldChg chg="modNotes">
        <pc:chgData name="Baskerville, Kristin (CDC/GHC/DGHP)" userId="e5846ad4-249e-4a35-baa4-77ba58151c68" providerId="ADAL" clId="{613EFEC5-BEAB-4681-8F18-22D7E4BC25F2}" dt="2025-11-21T19:40:38.762" v="56"/>
        <pc:sldMkLst>
          <pc:docMk/>
          <pc:sldMk cId="0" sldId="267"/>
        </pc:sldMkLst>
      </pc:sldChg>
      <pc:sldChg chg="modNotes">
        <pc:chgData name="Baskerville, Kristin (CDC/GHC/DGHP)" userId="e5846ad4-249e-4a35-baa4-77ba58151c68" providerId="ADAL" clId="{613EFEC5-BEAB-4681-8F18-22D7E4BC25F2}" dt="2025-11-21T19:40:38.762" v="56"/>
        <pc:sldMkLst>
          <pc:docMk/>
          <pc:sldMk cId="0" sldId="268"/>
        </pc:sldMkLst>
      </pc:sldChg>
      <pc:sldChg chg="modNotes">
        <pc:chgData name="Baskerville, Kristin (CDC/GHC/DGHP)" userId="e5846ad4-249e-4a35-baa4-77ba58151c68" providerId="ADAL" clId="{613EFEC5-BEAB-4681-8F18-22D7E4BC25F2}" dt="2025-11-21T19:40:38.762" v="56"/>
        <pc:sldMkLst>
          <pc:docMk/>
          <pc:sldMk cId="0" sldId="269"/>
        </pc:sldMkLst>
      </pc:sldChg>
      <pc:sldChg chg="modNotes">
        <pc:chgData name="Baskerville, Kristin (CDC/GHC/DGHP)" userId="e5846ad4-249e-4a35-baa4-77ba58151c68" providerId="ADAL" clId="{613EFEC5-BEAB-4681-8F18-22D7E4BC25F2}" dt="2025-11-21T19:40:38.762" v="56"/>
        <pc:sldMkLst>
          <pc:docMk/>
          <pc:sldMk cId="0" sldId="270"/>
        </pc:sldMkLst>
      </pc:sldChg>
      <pc:sldChg chg="modSp mod modNotes">
        <pc:chgData name="Baskerville, Kristin (CDC/GHC/DGHP)" userId="e5846ad4-249e-4a35-baa4-77ba58151c68" providerId="ADAL" clId="{613EFEC5-BEAB-4681-8F18-22D7E4BC25F2}" dt="2025-11-21T19:40:38.762" v="56"/>
        <pc:sldMkLst>
          <pc:docMk/>
          <pc:sldMk cId="0" sldId="271"/>
        </pc:sldMkLst>
        <pc:graphicFrameChg chg="mod modGraphic">
          <ac:chgData name="Baskerville, Kristin (CDC/GHC/DGHP)" userId="e5846ad4-249e-4a35-baa4-77ba58151c68" providerId="ADAL" clId="{613EFEC5-BEAB-4681-8F18-22D7E4BC25F2}" dt="2025-11-20T03:48:09.226" v="52" actId="790"/>
          <ac:graphicFrameMkLst>
            <pc:docMk/>
            <pc:sldMk cId="0" sldId="271"/>
            <ac:graphicFrameMk id="404" creationId="{00000000-0000-0000-0000-000000000000}"/>
          </ac:graphicFrameMkLst>
        </pc:graphicFrameChg>
      </pc:sldChg>
      <pc:sldChg chg="modNotes">
        <pc:chgData name="Baskerville, Kristin (CDC/GHC/DGHP)" userId="e5846ad4-249e-4a35-baa4-77ba58151c68" providerId="ADAL" clId="{613EFEC5-BEAB-4681-8F18-22D7E4BC25F2}" dt="2025-11-21T19:40:38.762" v="56"/>
        <pc:sldMkLst>
          <pc:docMk/>
          <pc:sldMk cId="0" sldId="272"/>
        </pc:sldMkLst>
      </pc:sldChg>
      <pc:sldChg chg="modSp mod modNotes">
        <pc:chgData name="Baskerville, Kristin (CDC/GHC/DGHP)" userId="e5846ad4-249e-4a35-baa4-77ba58151c68" providerId="ADAL" clId="{613EFEC5-BEAB-4681-8F18-22D7E4BC25F2}" dt="2025-11-21T19:40:38.762" v="56"/>
        <pc:sldMkLst>
          <pc:docMk/>
          <pc:sldMk cId="0" sldId="273"/>
        </pc:sldMkLst>
        <pc:spChg chg="mod">
          <ac:chgData name="Baskerville, Kristin (CDC/GHC/DGHP)" userId="e5846ad4-249e-4a35-baa4-77ba58151c68" providerId="ADAL" clId="{613EFEC5-BEAB-4681-8F18-22D7E4BC25F2}" dt="2025-11-20T03:48:56.914" v="55" actId="20577"/>
          <ac:spMkLst>
            <pc:docMk/>
            <pc:sldMk cId="0" sldId="273"/>
            <ac:spMk id="421" creationId="{00000000-0000-0000-0000-000000000000}"/>
          </ac:spMkLst>
        </pc:spChg>
      </pc:sldChg>
      <pc:sldChg chg="modNotes">
        <pc:chgData name="Baskerville, Kristin (CDC/GHC/DGHP)" userId="e5846ad4-249e-4a35-baa4-77ba58151c68" providerId="ADAL" clId="{613EFEC5-BEAB-4681-8F18-22D7E4BC25F2}" dt="2025-11-21T19:40:38.762" v="56"/>
        <pc:sldMkLst>
          <pc:docMk/>
          <pc:sldMk cId="0" sldId="274"/>
        </pc:sldMkLst>
      </pc:sldChg>
      <pc:sldChg chg="modNotes">
        <pc:chgData name="Baskerville, Kristin (CDC/GHC/DGHP)" userId="e5846ad4-249e-4a35-baa4-77ba58151c68" providerId="ADAL" clId="{613EFEC5-BEAB-4681-8F18-22D7E4BC25F2}" dt="2025-11-21T19:40:38.762" v="56"/>
        <pc:sldMkLst>
          <pc:docMk/>
          <pc:sldMk cId="0" sldId="275"/>
        </pc:sldMkLst>
      </pc:sldChg>
      <pc:sldChg chg="modNotes">
        <pc:chgData name="Baskerville, Kristin (CDC/GHC/DGHP)" userId="e5846ad4-249e-4a35-baa4-77ba58151c68" providerId="ADAL" clId="{613EFEC5-BEAB-4681-8F18-22D7E4BC25F2}" dt="2025-11-21T19:40:38.762" v="56"/>
        <pc:sldMkLst>
          <pc:docMk/>
          <pc:sldMk cId="0" sldId="276"/>
        </pc:sldMkLst>
      </pc:sldChg>
      <pc:sldChg chg="modNotes modNotesTx">
        <pc:chgData name="Baskerville, Kristin (CDC/GHC/DGHP)" userId="e5846ad4-249e-4a35-baa4-77ba58151c68" providerId="ADAL" clId="{613EFEC5-BEAB-4681-8F18-22D7E4BC25F2}" dt="2025-11-21T19:41:15.466" v="57" actId="207"/>
        <pc:sldMkLst>
          <pc:docMk/>
          <pc:sldMk cId="0" sldId="277"/>
        </pc:sldMkLst>
      </pc:sldChg>
      <pc:sldChg chg="modNotes">
        <pc:chgData name="Baskerville, Kristin (CDC/GHC/DGHP)" userId="e5846ad4-249e-4a35-baa4-77ba58151c68" providerId="ADAL" clId="{613EFEC5-BEAB-4681-8F18-22D7E4BC25F2}" dt="2025-11-21T19:40:38.762" v="56"/>
        <pc:sldMkLst>
          <pc:docMk/>
          <pc:sldMk cId="0" sldId="278"/>
        </pc:sldMkLst>
      </pc:sldChg>
      <pc:sldChg chg="modNotes">
        <pc:chgData name="Baskerville, Kristin (CDC/GHC/DGHP)" userId="e5846ad4-249e-4a35-baa4-77ba58151c68" providerId="ADAL" clId="{613EFEC5-BEAB-4681-8F18-22D7E4BC25F2}" dt="2025-11-21T19:40:38.762" v="56"/>
        <pc:sldMkLst>
          <pc:docMk/>
          <pc:sldMk cId="0" sldId="279"/>
        </pc:sldMkLst>
      </pc:sldChg>
      <pc:sldChg chg="modNotes">
        <pc:chgData name="Baskerville, Kristin (CDC/GHC/DGHP)" userId="e5846ad4-249e-4a35-baa4-77ba58151c68" providerId="ADAL" clId="{613EFEC5-BEAB-4681-8F18-22D7E4BC25F2}" dt="2025-11-21T19:40:38.762" v="56"/>
        <pc:sldMkLst>
          <pc:docMk/>
          <pc:sldMk cId="0" sldId="280"/>
        </pc:sldMkLst>
      </pc:sldChg>
      <pc:sldChg chg="modSp mod modNotes">
        <pc:chgData name="Baskerville, Kristin (CDC/GHC/DGHP)" userId="e5846ad4-249e-4a35-baa4-77ba58151c68" providerId="ADAL" clId="{613EFEC5-BEAB-4681-8F18-22D7E4BC25F2}" dt="2025-11-21T19:40:38.762" v="56"/>
        <pc:sldMkLst>
          <pc:docMk/>
          <pc:sldMk cId="0" sldId="281"/>
        </pc:sldMkLst>
        <pc:spChg chg="mod">
          <ac:chgData name="Baskerville, Kristin (CDC/GHC/DGHP)" userId="e5846ad4-249e-4a35-baa4-77ba58151c68" providerId="ADAL" clId="{613EFEC5-BEAB-4681-8F18-22D7E4BC25F2}" dt="2025-10-31T18:15:58.105" v="5" actId="1036"/>
          <ac:spMkLst>
            <pc:docMk/>
            <pc:sldMk cId="0" sldId="281"/>
            <ac:spMk id="2" creationId="{343AA322-D014-067E-D5FD-45342347A3E6}"/>
          </ac:spMkLst>
        </pc:spChg>
        <pc:picChg chg="mod">
          <ac:chgData name="Baskerville, Kristin (CDC/GHC/DGHP)" userId="e5846ad4-249e-4a35-baa4-77ba58151c68" providerId="ADAL" clId="{613EFEC5-BEAB-4681-8F18-22D7E4BC25F2}" dt="2025-10-31T18:15:43.862" v="0" actId="1076"/>
          <ac:picMkLst>
            <pc:docMk/>
            <pc:sldMk cId="0" sldId="281"/>
            <ac:picMk id="496" creationId="{00000000-0000-0000-0000-000000000000}"/>
          </ac:picMkLst>
        </pc:picChg>
        <pc:picChg chg="mod">
          <ac:chgData name="Baskerville, Kristin (CDC/GHC/DGHP)" userId="e5846ad4-249e-4a35-baa4-77ba58151c68" providerId="ADAL" clId="{613EFEC5-BEAB-4681-8F18-22D7E4BC25F2}" dt="2025-10-31T18:15:48.490" v="1" actId="1076"/>
          <ac:picMkLst>
            <pc:docMk/>
            <pc:sldMk cId="0" sldId="281"/>
            <ac:picMk id="499" creationId="{00000000-0000-0000-0000-000000000000}"/>
          </ac:picMkLst>
        </pc:picChg>
      </pc:sldChg>
      <pc:sldChg chg="modNotes">
        <pc:chgData name="Baskerville, Kristin (CDC/GHC/DGHP)" userId="e5846ad4-249e-4a35-baa4-77ba58151c68" providerId="ADAL" clId="{613EFEC5-BEAB-4681-8F18-22D7E4BC25F2}" dt="2025-11-21T19:40:38.762" v="56"/>
        <pc:sldMkLst>
          <pc:docMk/>
          <pc:sldMk cId="0" sldId="282"/>
        </pc:sldMkLst>
      </pc:sldChg>
      <pc:sldChg chg="modNotes">
        <pc:chgData name="Baskerville, Kristin (CDC/GHC/DGHP)" userId="e5846ad4-249e-4a35-baa4-77ba58151c68" providerId="ADAL" clId="{613EFEC5-BEAB-4681-8F18-22D7E4BC25F2}" dt="2025-11-21T19:40:38.762" v="56"/>
        <pc:sldMkLst>
          <pc:docMk/>
          <pc:sldMk cId="0" sldId="283"/>
        </pc:sldMkLst>
      </pc:sldChg>
      <pc:sldChg chg="modNotes">
        <pc:chgData name="Baskerville, Kristin (CDC/GHC/DGHP)" userId="e5846ad4-249e-4a35-baa4-77ba58151c68" providerId="ADAL" clId="{613EFEC5-BEAB-4681-8F18-22D7E4BC25F2}" dt="2025-11-21T19:40:38.762" v="56"/>
        <pc:sldMkLst>
          <pc:docMk/>
          <pc:sldMk cId="0" sldId="284"/>
        </pc:sldMkLst>
      </pc:sldChg>
      <pc:sldChg chg="modNotes">
        <pc:chgData name="Baskerville, Kristin (CDC/GHC/DGHP)" userId="e5846ad4-249e-4a35-baa4-77ba58151c68" providerId="ADAL" clId="{613EFEC5-BEAB-4681-8F18-22D7E4BC25F2}" dt="2025-11-21T19:40:38.762" v="56"/>
        <pc:sldMkLst>
          <pc:docMk/>
          <pc:sldMk cId="0" sldId="285"/>
        </pc:sldMkLst>
      </pc:sldChg>
      <pc:sldChg chg="modNotes">
        <pc:chgData name="Baskerville, Kristin (CDC/GHC/DGHP)" userId="e5846ad4-249e-4a35-baa4-77ba58151c68" providerId="ADAL" clId="{613EFEC5-BEAB-4681-8F18-22D7E4BC25F2}" dt="2025-11-21T19:40:38.762" v="56"/>
        <pc:sldMkLst>
          <pc:docMk/>
          <pc:sldMk cId="0" sldId="286"/>
        </pc:sldMkLst>
      </pc:sldChg>
      <pc:sldChg chg="modNotes">
        <pc:chgData name="Baskerville, Kristin (CDC/GHC/DGHP)" userId="e5846ad4-249e-4a35-baa4-77ba58151c68" providerId="ADAL" clId="{613EFEC5-BEAB-4681-8F18-22D7E4BC25F2}" dt="2025-11-21T19:40:38.762" v="56"/>
        <pc:sldMkLst>
          <pc:docMk/>
          <pc:sldMk cId="0" sldId="287"/>
        </pc:sldMkLst>
      </pc:sldChg>
    </pc:docChg>
  </pc:docChgLst>
  <pc:docChgLst>
    <pc:chgData name="Baskerville, Kristin (CDC/GHC/DGHP)" userId="e5846ad4-249e-4a35-baa4-77ba58151c68" providerId="ADAL" clId="{239AE4D3-ABCC-4513-8E08-372BC2B8F98A}"/>
    <pc:docChg chg="modSld modMainMaster">
      <pc:chgData name="Baskerville, Kristin (CDC/GHC/DGHP)" userId="e5846ad4-249e-4a35-baa4-77ba58151c68" providerId="ADAL" clId="{239AE4D3-ABCC-4513-8E08-372BC2B8F98A}" dt="2025-05-29T16:48:48.343" v="22" actId="1582"/>
      <pc:docMkLst>
        <pc:docMk/>
      </pc:docMkLst>
      <pc:sldChg chg="modSp mod">
        <pc:chgData name="Baskerville, Kristin (CDC/GHC/DGHP)" userId="e5846ad4-249e-4a35-baa4-77ba58151c68" providerId="ADAL" clId="{239AE4D3-ABCC-4513-8E08-372BC2B8F98A}" dt="2025-05-29T16:45:48.799" v="2" actId="1582"/>
        <pc:sldMkLst>
          <pc:docMk/>
          <pc:sldMk cId="0" sldId="261"/>
        </pc:sldMkLst>
      </pc:sldChg>
      <pc:sldChg chg="modSp mod">
        <pc:chgData name="Baskerville, Kristin (CDC/GHC/DGHP)" userId="e5846ad4-249e-4a35-baa4-77ba58151c68" providerId="ADAL" clId="{239AE4D3-ABCC-4513-8E08-372BC2B8F98A}" dt="2025-05-29T16:46:17.236" v="4" actId="1582"/>
        <pc:sldMkLst>
          <pc:docMk/>
          <pc:sldMk cId="0" sldId="264"/>
        </pc:sldMkLst>
      </pc:sldChg>
      <pc:sldChg chg="modSp mod">
        <pc:chgData name="Baskerville, Kristin (CDC/GHC/DGHP)" userId="e5846ad4-249e-4a35-baa4-77ba58151c68" providerId="ADAL" clId="{239AE4D3-ABCC-4513-8E08-372BC2B8F98A}" dt="2025-05-29T16:48:48.343" v="22" actId="1582"/>
        <pc:sldMkLst>
          <pc:docMk/>
          <pc:sldMk cId="0" sldId="274"/>
        </pc:sldMkLst>
      </pc:sldChg>
      <pc:sldChg chg="modSp mod">
        <pc:chgData name="Baskerville, Kristin (CDC/GHC/DGHP)" userId="e5846ad4-249e-4a35-baa4-77ba58151c68" providerId="ADAL" clId="{239AE4D3-ABCC-4513-8E08-372BC2B8F98A}" dt="2025-05-29T16:46:45.613" v="6" actId="1038"/>
        <pc:sldMkLst>
          <pc:docMk/>
          <pc:sldMk cId="0" sldId="276"/>
        </pc:sldMkLst>
      </pc:sldChg>
      <pc:sldChg chg="modSp mod">
        <pc:chgData name="Baskerville, Kristin (CDC/GHC/DGHP)" userId="e5846ad4-249e-4a35-baa4-77ba58151c68" providerId="ADAL" clId="{239AE4D3-ABCC-4513-8E08-372BC2B8F98A}" dt="2025-05-29T16:46:57.721" v="7" actId="790"/>
        <pc:sldMkLst>
          <pc:docMk/>
          <pc:sldMk cId="0" sldId="277"/>
        </pc:sldMkLst>
      </pc:sldChg>
      <pc:sldChg chg="modSp mod">
        <pc:chgData name="Baskerville, Kristin (CDC/GHC/DGHP)" userId="e5846ad4-249e-4a35-baa4-77ba58151c68" providerId="ADAL" clId="{239AE4D3-ABCC-4513-8E08-372BC2B8F98A}" dt="2025-05-29T16:47:14.183" v="8" actId="1076"/>
        <pc:sldMkLst>
          <pc:docMk/>
          <pc:sldMk cId="0" sldId="278"/>
        </pc:sldMkLst>
      </pc:sldChg>
      <pc:sldChg chg="modSp mod">
        <pc:chgData name="Baskerville, Kristin (CDC/GHC/DGHP)" userId="e5846ad4-249e-4a35-baa4-77ba58151c68" providerId="ADAL" clId="{239AE4D3-ABCC-4513-8E08-372BC2B8F98A}" dt="2025-05-29T16:47:54.323" v="18" actId="1076"/>
        <pc:sldMkLst>
          <pc:docMk/>
          <pc:sldMk cId="0" sldId="281"/>
        </pc:sldMkLst>
      </pc:sldChg>
      <pc:sldChg chg="modSp mod">
        <pc:chgData name="Baskerville, Kristin (CDC/GHC/DGHP)" userId="e5846ad4-249e-4a35-baa4-77ba58151c68" providerId="ADAL" clId="{239AE4D3-ABCC-4513-8E08-372BC2B8F98A}" dt="2025-05-29T16:48:27.403" v="20" actId="1582"/>
        <pc:sldMkLst>
          <pc:docMk/>
          <pc:sldMk cId="0" sldId="287"/>
        </pc:sldMkLst>
      </pc:sldChg>
      <pc:sldMasterChg chg="modSldLayout">
        <pc:chgData name="Baskerville, Kristin (CDC/GHC/DGHP)" userId="e5846ad4-249e-4a35-baa4-77ba58151c68" providerId="ADAL" clId="{239AE4D3-ABCC-4513-8E08-372BC2B8F98A}" dt="2025-05-29T16:44:39.618" v="0" actId="2711"/>
        <pc:sldMasterMkLst>
          <pc:docMk/>
          <pc:sldMasterMk cId="0" sldId="2147483648"/>
        </pc:sldMasterMkLst>
        <pc:sldLayoutChg chg="modSp mod">
          <pc:chgData name="Baskerville, Kristin (CDC/GHC/DGHP)" userId="e5846ad4-249e-4a35-baa4-77ba58151c68" providerId="ADAL" clId="{239AE4D3-ABCC-4513-8E08-372BC2B8F98A}" dt="2025-05-29T16:44:39.618" v="0" actId="2711"/>
          <pc:sldLayoutMkLst>
            <pc:docMk/>
            <pc:sldMasterMk cId="0" sldId="2147483648"/>
            <pc:sldLayoutMk cId="0" sldId="2147483649"/>
          </pc:sldLayoutMkLst>
        </pc:sldLayoutChg>
      </pc:sldMasterChg>
    </pc:docChg>
  </pc:docChgLst>
  <pc:docChgLst>
    <pc:chgData name="Baskerville, Kristin (CDC/GHC/DGHP)" userId="e5846ad4-249e-4a35-baa4-77ba58151c68" providerId="ADAL" clId="{B94CE6FE-43B6-4E05-B3DF-03F459F44175}"/>
    <pc:docChg chg="undo custSel modSld">
      <pc:chgData name="Baskerville, Kristin (CDC/GHC/DGHP)" userId="e5846ad4-249e-4a35-baa4-77ba58151c68" providerId="ADAL" clId="{B94CE6FE-43B6-4E05-B3DF-03F459F44175}" dt="2025-03-21T18:29:50.328" v="36" actId="14100"/>
      <pc:docMkLst>
        <pc:docMk/>
      </pc:docMkLst>
      <pc:sldChg chg="modSp mod">
        <pc:chgData name="Baskerville, Kristin (CDC/GHC/DGHP)" userId="e5846ad4-249e-4a35-baa4-77ba58151c68" providerId="ADAL" clId="{B94CE6FE-43B6-4E05-B3DF-03F459F44175}" dt="2025-03-21T17:27:39.277" v="0" actId="20577"/>
        <pc:sldMkLst>
          <pc:docMk/>
          <pc:sldMk cId="0" sldId="256"/>
        </pc:sldMkLst>
      </pc:sldChg>
      <pc:sldChg chg="addSp delSp modSp mod">
        <pc:chgData name="Baskerville, Kristin (CDC/GHC/DGHP)" userId="e5846ad4-249e-4a35-baa4-77ba58151c68" providerId="ADAL" clId="{B94CE6FE-43B6-4E05-B3DF-03F459F44175}" dt="2025-03-21T18:26:03.458" v="10" actId="1582"/>
        <pc:sldMkLst>
          <pc:docMk/>
          <pc:sldMk cId="0" sldId="257"/>
        </pc:sldMkLst>
      </pc:sldChg>
      <pc:sldChg chg="addSp delSp modSp mod">
        <pc:chgData name="Baskerville, Kristin (CDC/GHC/DGHP)" userId="e5846ad4-249e-4a35-baa4-77ba58151c68" providerId="ADAL" clId="{B94CE6FE-43B6-4E05-B3DF-03F459F44175}" dt="2025-03-21T18:28:13.146" v="21" actId="1076"/>
        <pc:sldMkLst>
          <pc:docMk/>
          <pc:sldMk cId="0" sldId="275"/>
        </pc:sldMkLst>
      </pc:sldChg>
      <pc:sldChg chg="addSp delSp modSp mod">
        <pc:chgData name="Baskerville, Kristin (CDC/GHC/DGHP)" userId="e5846ad4-249e-4a35-baa4-77ba58151c68" providerId="ADAL" clId="{B94CE6FE-43B6-4E05-B3DF-03F459F44175}" dt="2025-03-21T18:29:50.328" v="36" actId="14100"/>
        <pc:sldMkLst>
          <pc:docMk/>
          <pc:sldMk cId="0" sldId="276"/>
        </pc:sldMkLst>
      </pc:sldChg>
    </pc:docChg>
  </pc:docChgLst>
  <pc:docChgLst>
    <pc:chgData name="Baskerville, Kristin (CDC/GHC/DGHP)" userId="e5846ad4-249e-4a35-baa4-77ba58151c68" providerId="ADAL" clId="{62D13A3E-35DC-449E-B0E0-54C393EC4BD4}"/>
    <pc:docChg chg="undo custSel modSld">
      <pc:chgData name="Baskerville, Kristin (CDC/GHC/DGHP)" userId="e5846ad4-249e-4a35-baa4-77ba58151c68" providerId="ADAL" clId="{62D13A3E-35DC-449E-B0E0-54C393EC4BD4}" dt="2025-06-23T03:39:16.774" v="80" actId="20577"/>
      <pc:docMkLst>
        <pc:docMk/>
      </pc:docMkLst>
      <pc:sldChg chg="modNotesTx">
        <pc:chgData name="Baskerville, Kristin (CDC/GHC/DGHP)" userId="e5846ad4-249e-4a35-baa4-77ba58151c68" providerId="ADAL" clId="{62D13A3E-35DC-449E-B0E0-54C393EC4BD4}" dt="2025-06-23T02:44:15.186" v="79" actId="20577"/>
        <pc:sldMkLst>
          <pc:docMk/>
          <pc:sldMk cId="0" sldId="275"/>
        </pc:sldMkLst>
      </pc:sldChg>
      <pc:sldChg chg="modSp mod">
        <pc:chgData name="Baskerville, Kristin (CDC/GHC/DGHP)" userId="e5846ad4-249e-4a35-baa4-77ba58151c68" providerId="ADAL" clId="{62D13A3E-35DC-449E-B0E0-54C393EC4BD4}" dt="2025-06-23T03:39:16.774" v="80" actId="20577"/>
        <pc:sldMkLst>
          <pc:docMk/>
          <pc:sldMk cId="0" sldId="286"/>
        </pc:sldMkLst>
      </pc:sldChg>
    </pc:docChg>
  </pc:docChgLst>
  <pc:docChgLst>
    <pc:chgData name="Schermerhorn, Jordan (CDC/GHC/DGHP) (CTR)" userId="S::xuc4@cdc.gov::34a87e79-620a-4f25-b665-dbb4ca52bca8" providerId="AD" clId="Web-{D4AACC61-3BEF-0811-F7F7-E58E7634B158}"/>
    <pc:docChg chg="modSld">
      <pc:chgData name="Schermerhorn, Jordan (CDC/GHC/DGHP) (CTR)" userId="S::xuc4@cdc.gov::34a87e79-620a-4f25-b665-dbb4ca52bca8" providerId="AD" clId="Web-{D4AACC61-3BEF-0811-F7F7-E58E7634B158}" dt="2025-03-17T14:19:24.303" v="16" actId="1076"/>
      <pc:docMkLst>
        <pc:docMk/>
      </pc:docMkLst>
      <pc:sldChg chg="addSp modSp">
        <pc:chgData name="Schermerhorn, Jordan (CDC/GHC/DGHP) (CTR)" userId="S::xuc4@cdc.gov::34a87e79-620a-4f25-b665-dbb4ca52bca8" providerId="AD" clId="Web-{D4AACC61-3BEF-0811-F7F7-E58E7634B158}" dt="2025-03-17T14:19:24.303" v="16" actId="1076"/>
        <pc:sldMkLst>
          <pc:docMk/>
          <pc:sldMk cId="0" sldId="28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64690554984975"/>
          <c:y val="3.7904340680097154E-2"/>
          <c:w val="0.86067984708433187"/>
          <c:h val="0.74232259539745937"/>
        </c:manualLayout>
      </c:layout>
      <c:barChart>
        <c:barDir val="col"/>
        <c:grouping val="clustered"/>
        <c:varyColors val="0"/>
        <c:ser>
          <c:idx val="0"/>
          <c:order val="0"/>
          <c:tx>
            <c:strRef>
              <c:f>Sheet1!$B$1</c:f>
              <c:strCache>
                <c:ptCount val="1"/>
                <c:pt idx="0">
                  <c:v>Série 1</c:v>
                </c:pt>
              </c:strCache>
            </c:strRef>
          </c:tx>
          <c:spPr>
            <a:solidFill>
              <a:srgbClr val="0065A4"/>
            </a:solidFill>
            <a:ln>
              <a:solidFill>
                <a:schemeClr val="tx1"/>
              </a:solidFill>
            </a:ln>
            <a:effectLst/>
          </c:spPr>
          <c:invertIfNegative val="0"/>
          <c:cat>
            <c:numRef>
              <c:f>Sheet1!$A$2:$A$43</c:f>
              <c:numCache>
                <c:formatCode>General</c:formatCode>
                <c:ptCount val="4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Sheet1!$B$2:$B$42</c:f>
              <c:numCache>
                <c:formatCode>General</c:formatCode>
                <c:ptCount val="41"/>
                <c:pt idx="0">
                  <c:v>100</c:v>
                </c:pt>
                <c:pt idx="1">
                  <c:v>100</c:v>
                </c:pt>
                <c:pt idx="2">
                  <c:v>200</c:v>
                </c:pt>
                <c:pt idx="3">
                  <c:v>100</c:v>
                </c:pt>
                <c:pt idx="4">
                  <c:v>300</c:v>
                </c:pt>
                <c:pt idx="5">
                  <c:v>200</c:v>
                </c:pt>
                <c:pt idx="6">
                  <c:v>100</c:v>
                </c:pt>
                <c:pt idx="7">
                  <c:v>100</c:v>
                </c:pt>
                <c:pt idx="8">
                  <c:v>300</c:v>
                </c:pt>
                <c:pt idx="9">
                  <c:v>500</c:v>
                </c:pt>
                <c:pt idx="10">
                  <c:v>800</c:v>
                </c:pt>
                <c:pt idx="11">
                  <c:v>1000</c:v>
                </c:pt>
                <c:pt idx="12">
                  <c:v>800</c:v>
                </c:pt>
                <c:pt idx="13">
                  <c:v>800</c:v>
                </c:pt>
                <c:pt idx="14">
                  <c:v>500</c:v>
                </c:pt>
                <c:pt idx="15">
                  <c:v>500</c:v>
                </c:pt>
                <c:pt idx="16">
                  <c:v>1000</c:v>
                </c:pt>
                <c:pt idx="17">
                  <c:v>800</c:v>
                </c:pt>
                <c:pt idx="18">
                  <c:v>1000</c:v>
                </c:pt>
                <c:pt idx="19">
                  <c:v>1000</c:v>
                </c:pt>
                <c:pt idx="20">
                  <c:v>1200</c:v>
                </c:pt>
                <c:pt idx="21">
                  <c:v>1000</c:v>
                </c:pt>
                <c:pt idx="22">
                  <c:v>1300</c:v>
                </c:pt>
                <c:pt idx="23">
                  <c:v>1500</c:v>
                </c:pt>
                <c:pt idx="24">
                  <c:v>2500</c:v>
                </c:pt>
                <c:pt idx="25">
                  <c:v>3500</c:v>
                </c:pt>
                <c:pt idx="26">
                  <c:v>4500</c:v>
                </c:pt>
                <c:pt idx="27">
                  <c:v>5200</c:v>
                </c:pt>
                <c:pt idx="28">
                  <c:v>6000</c:v>
                </c:pt>
                <c:pt idx="29">
                  <c:v>7500</c:v>
                </c:pt>
                <c:pt idx="30">
                  <c:v>7000</c:v>
                </c:pt>
                <c:pt idx="31">
                  <c:v>6500</c:v>
                </c:pt>
                <c:pt idx="32">
                  <c:v>6000</c:v>
                </c:pt>
                <c:pt idx="33">
                  <c:v>5000</c:v>
                </c:pt>
                <c:pt idx="34">
                  <c:v>4500</c:v>
                </c:pt>
                <c:pt idx="35">
                  <c:v>4000</c:v>
                </c:pt>
                <c:pt idx="36">
                  <c:v>3500</c:v>
                </c:pt>
                <c:pt idx="37">
                  <c:v>3000</c:v>
                </c:pt>
                <c:pt idx="38">
                  <c:v>2400</c:v>
                </c:pt>
                <c:pt idx="39">
                  <c:v>2200</c:v>
                </c:pt>
                <c:pt idx="40">
                  <c:v>2800</c:v>
                </c:pt>
              </c:numCache>
            </c:numRef>
          </c:val>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BDC8-4385-9EEA-2B191CBFB864}"/>
            </c:ext>
          </c:extLst>
        </c:ser>
        <c:dLbls>
          <c:showLegendKey val="0"/>
          <c:showVal val="0"/>
          <c:showCatName val="0"/>
          <c:showSerName val="0"/>
          <c:showPercent val="0"/>
          <c:showBubbleSize val="0"/>
        </c:dLbls>
        <c:gapWidth val="0"/>
        <c:axId val="1071246703"/>
        <c:axId val="1411843615"/>
      </c:barChart>
      <c:catAx>
        <c:axId val="1071246703"/>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a:t>Semaine</a:t>
                </a:r>
              </a:p>
            </c:rich>
          </c:tx>
          <c:layout>
            <c:manualLayout>
              <c:xMode val="edge"/>
              <c:yMode val="edge"/>
              <c:x val="0.5170097759519191"/>
              <c:y val="0.9179307208028970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411843615"/>
        <c:crosses val="autoZero"/>
        <c:auto val="1"/>
        <c:lblAlgn val="ctr"/>
        <c:lblOffset val="100"/>
        <c:noMultiLvlLbl val="0"/>
      </c:catAx>
      <c:valAx>
        <c:axId val="1411843615"/>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fr-FR" b="0" baseline="0" noProof="0"/>
                  <a:t>Nombre de cas</a:t>
                </a:r>
                <a:endParaRPr lang="fr-FR" b="0" noProof="0"/>
              </a:p>
            </c:rich>
          </c:tx>
          <c:layout>
            <c:manualLayout>
              <c:xMode val="edge"/>
              <c:yMode val="edge"/>
              <c:x val="2.4154589371980675E-3"/>
              <c:y val="0.19207889785580956"/>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0"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071246703"/>
        <c:crosses val="autoZero"/>
        <c:crossBetween val="between"/>
      </c:valAx>
      <c:spPr>
        <a:noFill/>
        <a:ln w="12700">
          <a:noFill/>
        </a:ln>
        <a:effectLst/>
      </c:spPr>
    </c:plotArea>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Rougeole</c:v>
                </c:pt>
              </c:strCache>
            </c:strRef>
          </c:tx>
          <c:spPr>
            <a:ln w="38100" cap="rnd">
              <a:solidFill>
                <a:srgbClr val="0065A4"/>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3</c:v>
                </c:pt>
                <c:pt idx="1">
                  <c:v>0</c:v>
                </c:pt>
                <c:pt idx="2">
                  <c:v>0</c:v>
                </c:pt>
                <c:pt idx="3">
                  <c:v>2</c:v>
                </c:pt>
                <c:pt idx="4">
                  <c:v>1</c:v>
                </c:pt>
                <c:pt idx="5">
                  <c:v>1</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F0D7-4CE8-8559-D6589BAB0065}"/>
            </c:ext>
          </c:extLst>
        </c:ser>
        <c:ser>
          <c:idx val="1"/>
          <c:order val="1"/>
          <c:tx>
            <c:strRef>
              <c:f>Sheet1!$C$1</c:f>
              <c:strCache>
                <c:ptCount val="1"/>
                <c:pt idx="0">
                  <c:v>Diarrhée</c:v>
                </c:pt>
              </c:strCache>
            </c:strRef>
          </c:tx>
          <c:spPr>
            <a:ln w="38100" cap="rnd">
              <a:solidFill>
                <a:srgbClr val="00953A"/>
              </a:solidFill>
              <a:round/>
            </a:ln>
            <a:effectLst/>
          </c:spPr>
          <c:marker>
            <c:symbol val="none"/>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1</c:v>
                </c:pt>
                <c:pt idx="1">
                  <c:v>4</c:v>
                </c:pt>
                <c:pt idx="2">
                  <c:v>2</c:v>
                </c:pt>
                <c:pt idx="3">
                  <c:v>0</c:v>
                </c:pt>
                <c:pt idx="4">
                  <c:v>1</c:v>
                </c:pt>
                <c:pt idx="5">
                  <c:v>0</c:v>
                </c:pt>
              </c:numCache>
            </c:numRef>
          </c:val>
          <c:smooth val="0"/>
          <c:extLst xmlns:c16r3="http://schemas.microsoft.com/office/drawing/2017/03/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F0D7-4CE8-8559-D6589BAB0065}"/>
            </c:ext>
          </c:extLst>
        </c:ser>
        <c:dLbls>
          <c:showLegendKey val="0"/>
          <c:showVal val="0"/>
          <c:showCatName val="0"/>
          <c:showSerName val="0"/>
          <c:showPercent val="0"/>
          <c:showBubbleSize val="0"/>
        </c:dLbls>
        <c:smooth val="0"/>
        <c:axId val="1621078687"/>
        <c:axId val="1231286256"/>
      </c:lineChart>
      <c:catAx>
        <c:axId val="1621078687"/>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Semaine</a:t>
                </a:r>
              </a:p>
            </c:rich>
          </c:tx>
          <c:layout>
            <c:manualLayout>
              <c:xMode val="edge"/>
              <c:yMode val="edge"/>
              <c:x val="0.47881385334645671"/>
              <c:y val="0.922656254757858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231286256"/>
        <c:crosses val="autoZero"/>
        <c:auto val="1"/>
        <c:lblAlgn val="ctr"/>
        <c:lblOffset val="100"/>
        <c:noMultiLvlLbl val="0"/>
      </c:catAx>
      <c:valAx>
        <c:axId val="1231286256"/>
        <c:scaling>
          <c:orientation val="minMax"/>
          <c:max val="8"/>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Cas</a:t>
                </a:r>
              </a:p>
            </c:rich>
          </c:tx>
          <c:layout>
            <c:manualLayout>
              <c:xMode val="edge"/>
              <c:yMode val="edge"/>
              <c:x val="6.2500000000000003E-3"/>
              <c:y val="0.36003411909238936"/>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621078687"/>
        <c:crosses val="autoZero"/>
        <c:crossBetween val="midCat"/>
      </c:valAx>
      <c:spPr>
        <a:noFill/>
        <a:ln>
          <a:noFill/>
        </a:ln>
        <a:effectLst/>
      </c:spPr>
    </c:plotArea>
    <c:legend>
      <c:legendPos val="r"/>
      <c:layout>
        <c:manualLayout>
          <c:xMode val="edge"/>
          <c:yMode val="edge"/>
          <c:x val="0.80938479117871942"/>
          <c:y val="6.9741827283408053E-2"/>
          <c:w val="0.19061520882128064"/>
          <c:h val="0.17147640646778567"/>
        </c:manualLayout>
      </c:layout>
      <c:overlay val="1"/>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legend>
    <c:plotVisOnly val="1"/>
    <c:dispBlanksAs val="gap"/>
    <c:showDLblsOverMax val="0"/>
    <c:extLst xmlns:c16r3="http://schemas.microsoft.com/office/drawing/2017/03/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410595804710999"/>
          <c:y val="4.4214040905489194E-2"/>
          <c:w val="0.71970741041509878"/>
          <c:h val="0.77281694972596382"/>
        </c:manualLayout>
      </c:layout>
      <c:barChart>
        <c:barDir val="col"/>
        <c:grouping val="stacked"/>
        <c:varyColors val="0"/>
        <c:ser>
          <c:idx val="0"/>
          <c:order val="0"/>
          <c:tx>
            <c:strRef>
              <c:f>Sheet1!$E$4</c:f>
              <c:strCache>
                <c:ptCount val="1"/>
                <c:pt idx="0">
                  <c:v>Décès</c:v>
                </c:pt>
              </c:strCache>
            </c:strRef>
          </c:tx>
          <c:spPr>
            <a:solidFill>
              <a:srgbClr val="0065A4"/>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Sheet1!$E$5:$E$24</c:f>
              <c:numCache>
                <c:formatCode>General</c:formatCode>
                <c:ptCount val="20"/>
                <c:pt idx="0">
                  <c:v>0</c:v>
                </c:pt>
                <c:pt idx="1">
                  <c:v>0</c:v>
                </c:pt>
                <c:pt idx="2">
                  <c:v>1</c:v>
                </c:pt>
                <c:pt idx="3">
                  <c:v>0</c:v>
                </c:pt>
                <c:pt idx="4">
                  <c:v>1</c:v>
                </c:pt>
                <c:pt idx="5">
                  <c:v>0</c:v>
                </c:pt>
                <c:pt idx="6">
                  <c:v>0</c:v>
                </c:pt>
                <c:pt idx="7">
                  <c:v>0</c:v>
                </c:pt>
                <c:pt idx="8">
                  <c:v>0</c:v>
                </c:pt>
                <c:pt idx="9">
                  <c:v>1</c:v>
                </c:pt>
                <c:pt idx="10">
                  <c:v>0</c:v>
                </c:pt>
                <c:pt idx="11">
                  <c:v>0</c:v>
                </c:pt>
                <c:pt idx="12">
                  <c:v>1</c:v>
                </c:pt>
                <c:pt idx="13">
                  <c:v>2</c:v>
                </c:pt>
                <c:pt idx="14">
                  <c:v>0</c:v>
                </c:pt>
                <c:pt idx="15">
                  <c:v>0</c:v>
                </c:pt>
                <c:pt idx="16">
                  <c:v>3</c:v>
                </c:pt>
                <c:pt idx="17">
                  <c:v>1</c:v>
                </c:pt>
                <c:pt idx="18">
                  <c:v>3</c:v>
                </c:pt>
                <c:pt idx="19">
                  <c:v>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D540-4D86-A74A-5D60C64EE94A}"/>
            </c:ext>
          </c:extLst>
        </c:ser>
        <c:ser>
          <c:idx val="1"/>
          <c:order val="1"/>
          <c:tx>
            <c:strRef>
              <c:f>Sheet1!$F$4</c:f>
              <c:strCache>
                <c:ptCount val="1"/>
                <c:pt idx="0">
                  <c:v>Cas</c:v>
                </c:pt>
              </c:strCache>
            </c:strRef>
          </c:tx>
          <c:spPr>
            <a:solidFill>
              <a:srgbClr val="F7941D"/>
            </a:solidFill>
            <a:ln>
              <a:solidFill>
                <a:schemeClr val="tx1"/>
              </a:solidFill>
            </a:ln>
            <a:effectLst/>
          </c:spPr>
          <c:invertIfNegative val="0"/>
          <c:cat>
            <c:numRef>
              <c:f>Sheet1!$D$5:$D$24</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Sheet1!$F$5:$F$24</c:f>
              <c:numCache>
                <c:formatCode>General</c:formatCode>
                <c:ptCount val="20"/>
                <c:pt idx="0">
                  <c:v>2</c:v>
                </c:pt>
                <c:pt idx="1">
                  <c:v>0</c:v>
                </c:pt>
                <c:pt idx="2">
                  <c:v>2</c:v>
                </c:pt>
                <c:pt idx="3">
                  <c:v>1</c:v>
                </c:pt>
                <c:pt idx="4">
                  <c:v>4</c:v>
                </c:pt>
                <c:pt idx="5">
                  <c:v>4</c:v>
                </c:pt>
                <c:pt idx="6">
                  <c:v>2</c:v>
                </c:pt>
                <c:pt idx="7">
                  <c:v>0</c:v>
                </c:pt>
                <c:pt idx="8">
                  <c:v>0</c:v>
                </c:pt>
                <c:pt idx="9">
                  <c:v>1</c:v>
                </c:pt>
                <c:pt idx="10">
                  <c:v>1</c:v>
                </c:pt>
                <c:pt idx="11">
                  <c:v>0</c:v>
                </c:pt>
                <c:pt idx="12">
                  <c:v>3</c:v>
                </c:pt>
                <c:pt idx="13">
                  <c:v>5</c:v>
                </c:pt>
                <c:pt idx="14">
                  <c:v>5</c:v>
                </c:pt>
                <c:pt idx="15">
                  <c:v>5</c:v>
                </c:pt>
                <c:pt idx="16">
                  <c:v>8</c:v>
                </c:pt>
                <c:pt idx="17">
                  <c:v>7</c:v>
                </c:pt>
                <c:pt idx="18">
                  <c:v>10</c:v>
                </c:pt>
                <c:pt idx="19">
                  <c:v>8</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D540-4D86-A74A-5D60C64EE94A}"/>
            </c:ext>
          </c:extLst>
        </c:ser>
        <c:dLbls>
          <c:showLegendKey val="0"/>
          <c:showVal val="0"/>
          <c:showCatName val="0"/>
          <c:showSerName val="0"/>
          <c:showPercent val="0"/>
          <c:showBubbleSize val="0"/>
        </c:dLbls>
        <c:gapWidth val="0"/>
        <c:overlap val="100"/>
        <c:axId val="-2089052792"/>
        <c:axId val="-2067271128"/>
      </c:barChart>
      <c:catAx>
        <c:axId val="-2089052792"/>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a:latin typeface="Arial" panose="020B0604020202020204" pitchFamily="34" charset="0"/>
                    <a:cs typeface="Arial" panose="020B0604020202020204" pitchFamily="34" charset="0"/>
                  </a:rPr>
                  <a:t>Semaine épidémiologique</a:t>
                </a:r>
              </a:p>
            </c:rich>
          </c:tx>
          <c:layout>
            <c:manualLayout>
              <c:xMode val="edge"/>
              <c:yMode val="edge"/>
              <c:x val="0.38754659743619002"/>
              <c:y val="0.9226557279521062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67271128"/>
        <c:crosses val="autoZero"/>
        <c:auto val="1"/>
        <c:lblAlgn val="ctr"/>
        <c:lblOffset val="100"/>
        <c:noMultiLvlLbl val="0"/>
      </c:catAx>
      <c:valAx>
        <c:axId val="-2067271128"/>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r>
                  <a:rPr lang="en-US" b="0" dirty="0">
                    <a:latin typeface="Arial" panose="020B0604020202020204" pitchFamily="34" charset="0"/>
                    <a:cs typeface="Arial" panose="020B0604020202020204" pitchFamily="34" charset="0"/>
                  </a:rPr>
                  <a:t>Nombre de cas</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title>
        <c:numFmt formatCode="General" sourceLinked="1"/>
        <c:majorTickMark val="out"/>
        <c:minorTickMark val="out"/>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crossAx val="-2089052792"/>
        <c:crosses val="autoZero"/>
        <c:crossBetween val="between"/>
        <c:majorUnit val="2"/>
        <c:minorUnit val="1"/>
      </c:valAx>
      <c:spPr>
        <a:noFill/>
        <a:ln>
          <a:noFill/>
        </a:ln>
        <a:effectLst/>
      </c:spPr>
    </c:plotArea>
    <c:legend>
      <c:legendPos val="tr"/>
      <c:layout>
        <c:manualLayout>
          <c:xMode val="edge"/>
          <c:yMode val="edge"/>
          <c:x val="0.8842530145688311"/>
          <c:y val="0.3463841045152668"/>
          <c:w val="0.11574698543116893"/>
          <c:h val="0.19305927736638981"/>
        </c:manualLayout>
      </c:layout>
      <c:overlay val="1"/>
      <c:spPr>
        <a:noFill/>
        <a:ln>
          <a:noFill/>
        </a:ln>
        <a:effectLst/>
      </c:spPr>
      <c:txPr>
        <a:bodyPr rot="0" spcFirstLastPara="1" vertOverflow="ellipsis" vert="horz" wrap="square" anchor="ctr" anchorCtr="1"/>
        <a:lstStyle/>
        <a:p>
          <a:pPr>
            <a:defRPr lang="en-US" sz="2000" b="0" i="0" u="none" strike="noStrike" kern="1200" baseline="0">
              <a:solidFill>
                <a:schemeClr val="tx1"/>
              </a:solidFill>
              <a:latin typeface="Arial" panose="020B0604020202020204" pitchFamily="34" charset="0"/>
              <a:ea typeface="+mn-ea"/>
              <a:cs typeface="Arial" panose="020B0604020202020204" pitchFamily="34" charset="0"/>
            </a:defRPr>
          </a:pPr>
          <a:endParaRPr lang="fr-FR"/>
        </a:p>
      </c:txPr>
    </c:legend>
    <c:plotVisOnly val="1"/>
    <c:dispBlanksAs val="gap"/>
    <c:showDLblsOverMax val="0"/>
  </c:chart>
  <c:spPr>
    <a:noFill/>
    <a:ln>
      <a:noFill/>
    </a:ln>
    <a:effectLst/>
  </c:spPr>
  <c:txPr>
    <a:bodyPr/>
    <a:lstStyle/>
    <a:p>
      <a:pPr>
        <a:defRPr sz="2000">
          <a:solidFill>
            <a:schemeClr val="tx1"/>
          </a:solidFill>
        </a:defRPr>
      </a:pPr>
      <a:endParaRPr lang="fr-F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981656003937009"/>
          <c:y val="8.2031886062321618E-2"/>
          <c:w val="0.85299593996062995"/>
          <c:h val="0.72436572593828608"/>
        </c:manualLayout>
      </c:layout>
      <c:barChart>
        <c:barDir val="col"/>
        <c:grouping val="clustered"/>
        <c:varyColors val="0"/>
        <c:ser>
          <c:idx val="0"/>
          <c:order val="0"/>
          <c:tx>
            <c:strRef>
              <c:f>Sheet1!$B$1</c:f>
              <c:strCache>
                <c:ptCount val="1"/>
                <c:pt idx="0">
                  <c:v>Rapidité d'exécution</c:v>
                </c:pt>
              </c:strCache>
            </c:strRef>
          </c:tx>
          <c:spPr>
            <a:solidFill>
              <a:srgbClr val="00953A"/>
            </a:solidFill>
            <a:ln>
              <a:solidFill>
                <a:schemeClr val="tx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n-lt"/>
                    <a:ea typeface="+mn-ea"/>
                    <a:cs typeface="+mn-cs"/>
                  </a:defRPr>
                </a:pPr>
                <a:endParaRPr lang="fr-FR"/>
              </a:p>
            </c:txPr>
            <c:dLblPos val="outEnd"/>
            <c:showLegendKey val="0"/>
            <c:showVal val="1"/>
            <c:showCatName val="0"/>
            <c:showSerName val="0"/>
            <c:showPercent val="0"/>
            <c:showBubbleSize val="0"/>
            <c:showLeaderLines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Sheet1!$A$3:$A$11</c:f>
              <c:strCache>
                <c:ptCount val="9"/>
                <c:pt idx="0">
                  <c:v>B</c:v>
                </c:pt>
                <c:pt idx="1">
                  <c:v>C</c:v>
                </c:pt>
                <c:pt idx="2">
                  <c:v>D</c:v>
                </c:pt>
                <c:pt idx="3">
                  <c:v>E</c:v>
                </c:pt>
                <c:pt idx="4">
                  <c:v>F</c:v>
                </c:pt>
                <c:pt idx="5">
                  <c:v>G</c:v>
                </c:pt>
                <c:pt idx="6">
                  <c:v>H</c:v>
                </c:pt>
                <c:pt idx="7">
                  <c:v>J</c:v>
                </c:pt>
                <c:pt idx="8">
                  <c:v>K</c:v>
                </c:pt>
              </c:strCache>
            </c:strRef>
          </c:cat>
          <c:val>
            <c:numRef>
              <c:f>Sheet1!$B$3:$B$9</c:f>
              <c:numCache>
                <c:formatCode>General</c:formatCode>
                <c:ptCount val="7"/>
                <c:pt idx="0">
                  <c:v>85</c:v>
                </c:pt>
                <c:pt idx="1">
                  <c:v>90</c:v>
                </c:pt>
                <c:pt idx="2">
                  <c:v>75</c:v>
                </c:pt>
                <c:pt idx="3">
                  <c:v>83</c:v>
                </c:pt>
                <c:pt idx="4">
                  <c:v>98</c:v>
                </c:pt>
                <c:pt idx="5">
                  <c:v>92</c:v>
                </c:pt>
                <c:pt idx="6">
                  <c:v>83</c:v>
                </c:pt>
              </c:numCache>
            </c:numRef>
          </c:val>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http://schemas.microsoft.com/office/drawing/2014/chart" uri="{C3380CC4-5D6E-409C-BE32-E72D297353CC}">
              <c16:uniqueId val="{00000000-2BDA-499B-BBFF-5A770C98F724}"/>
            </c:ext>
          </c:extLst>
        </c:ser>
        <c:dLbls>
          <c:dLblPos val="outEnd"/>
          <c:showLegendKey val="0"/>
          <c:showVal val="1"/>
          <c:showCatName val="0"/>
          <c:showSerName val="0"/>
          <c:showPercent val="0"/>
          <c:showBubbleSize val="0"/>
        </c:dLbls>
        <c:gapWidth val="219"/>
        <c:overlap val="-27"/>
        <c:axId val="1076144175"/>
        <c:axId val="1825330687"/>
      </c:barChart>
      <c:catAx>
        <c:axId val="1076144175"/>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dirty="0"/>
                  <a:t>Structures</a:t>
                </a:r>
              </a:p>
            </c:rich>
          </c:tx>
          <c:layout>
            <c:manualLayout>
              <c:xMode val="edge"/>
              <c:yMode val="edge"/>
              <c:x val="0.50052878937007872"/>
              <c:y val="0.95243350440246666"/>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825330687"/>
        <c:crosses val="autoZero"/>
        <c:auto val="1"/>
        <c:lblAlgn val="ctr"/>
        <c:lblOffset val="100"/>
        <c:noMultiLvlLbl val="0"/>
      </c:catAx>
      <c:valAx>
        <c:axId val="1825330687"/>
        <c:scaling>
          <c:orientation val="minMax"/>
          <c:max val="100"/>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b="0"/>
                  <a:t>Respect des délais (%)</a:t>
                </a:r>
              </a:p>
            </c:rich>
          </c:tx>
          <c:layout>
            <c:manualLayout>
              <c:xMode val="edge"/>
              <c:yMode val="edge"/>
              <c:x val="0"/>
              <c:y val="0.1642082796442213"/>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fr-FR"/>
          </a:p>
        </c:txPr>
        <c:crossAx val="1076144175"/>
        <c:crosses val="autoZero"/>
        <c:crossBetween val="between"/>
        <c:majorUnit val="10"/>
      </c:valAx>
      <c:spPr>
        <a:noFill/>
        <a:ln>
          <a:noFill/>
        </a:ln>
        <a:effectLst/>
      </c:spPr>
    </c:plotArea>
    <c:plotVisOnly val="1"/>
    <c:dispBlanksAs val="gap"/>
    <c:showDLblsOverMax val="0"/>
    <c:extLst xmlns:c16r3="http://schemas.microsoft.com/office/drawing/2017/03/chart" xmlns:c16="http://schemas.microsoft.com/office/drawing/2014/chart" xmlns:c15="http://schemas.microsoft.com/office/drawing/2012/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solidFill>
            <a:schemeClr val="tx1"/>
          </a:solidFill>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1541E1-7B97-47B2-AAEB-E683398741C4}" type="doc">
      <dgm:prSet loTypeId="urn:microsoft.com/office/officeart/2005/8/layout/cycle3" loCatId="cycle" qsTypeId="urn:microsoft.com/office/officeart/2005/8/quickstyle/simple1" qsCatId="simple" csTypeId="urn:microsoft.com/office/officeart/2005/8/colors/accent2_2" csCatId="accent2" phldr="1"/>
      <dgm:spPr/>
      <dgm:t>
        <a:bodyPr/>
        <a:lstStyle/>
        <a:p>
          <a:endParaRPr lang="en-US"/>
        </a:p>
      </dgm:t>
    </dgm:pt>
    <dgm:pt modelId="{4868FBF0-B962-4582-A72B-278154B9E945}">
      <dgm:prSet phldrT="[Text]" custT="1"/>
      <dgm:spPr>
        <a:solidFill>
          <a:schemeClr val="bg1"/>
        </a:solidFill>
        <a:ln w="28575">
          <a:solidFill>
            <a:schemeClr val="tx1"/>
          </a:solidFill>
        </a:ln>
      </dgm:spPr>
      <dgm:t>
        <a:bodyPr/>
        <a:lstStyle/>
        <a:p>
          <a:r>
            <a:rPr lang="fr-FR" sz="2800" b="1" noProof="0" dirty="0">
              <a:solidFill>
                <a:schemeClr val="tx1"/>
              </a:solidFill>
              <a:latin typeface="+mn-lt"/>
            </a:rPr>
            <a:t>Détecter, diagnostique</a:t>
          </a:r>
        </a:p>
      </dgm:t>
    </dgm:pt>
    <dgm:pt modelId="{FB260FCA-968B-4532-B7C0-C7E4458DAA50}" type="parTrans" cxnId="{03E7EA8F-C6C9-4D96-85BC-5402EDBD62F6}">
      <dgm:prSet/>
      <dgm:spPr/>
      <dgm:t>
        <a:bodyPr/>
        <a:lstStyle/>
        <a:p>
          <a:endParaRPr lang="fr-FR" noProof="0" dirty="0"/>
        </a:p>
      </dgm:t>
    </dgm:pt>
    <dgm:pt modelId="{9EFDDFF1-2279-486B-9F12-EA5F590C8C00}" type="sibTrans" cxnId="{03E7EA8F-C6C9-4D96-85BC-5402EDBD62F6}">
      <dgm:prSet/>
      <dgm:spPr>
        <a:solidFill>
          <a:srgbClr val="00943B"/>
        </a:solidFill>
        <a:ln>
          <a:noFill/>
        </a:ln>
      </dgm:spPr>
      <dgm:t>
        <a:bodyPr/>
        <a:lstStyle/>
        <a:p>
          <a:endParaRPr lang="fr-FR" noProof="0" dirty="0"/>
        </a:p>
      </dgm:t>
    </dgm:pt>
    <dgm:pt modelId="{C93BFA43-C0F0-4D8C-8530-4A21A2D3204E}">
      <dgm:prSet phldrT="[Text]" custT="1"/>
      <dgm:spPr>
        <a:solidFill>
          <a:schemeClr val="bg1"/>
        </a:solidFill>
        <a:ln w="28575">
          <a:solidFill>
            <a:schemeClr val="tx1"/>
          </a:solidFill>
        </a:ln>
      </dgm:spPr>
      <dgm:t>
        <a:bodyPr/>
        <a:lstStyle/>
        <a:p>
          <a:r>
            <a:rPr lang="fr-FR" sz="2800" b="1" noProof="0" dirty="0">
              <a:solidFill>
                <a:schemeClr val="tx1"/>
              </a:solidFill>
              <a:latin typeface="+mn-lt"/>
            </a:rPr>
            <a:t>Collecter</a:t>
          </a:r>
        </a:p>
      </dgm:t>
    </dgm:pt>
    <dgm:pt modelId="{9765D9CD-EF3A-452D-9EA9-5487042B2018}" type="parTrans" cxnId="{7AE24D85-6EBC-4169-9E2B-3D31F5DD533C}">
      <dgm:prSet/>
      <dgm:spPr/>
      <dgm:t>
        <a:bodyPr/>
        <a:lstStyle/>
        <a:p>
          <a:endParaRPr lang="fr-FR" noProof="0" dirty="0"/>
        </a:p>
      </dgm:t>
    </dgm:pt>
    <dgm:pt modelId="{14C6ACC0-9A20-4A31-9323-11A5312A8790}" type="sibTrans" cxnId="{7AE24D85-6EBC-4169-9E2B-3D31F5DD533C}">
      <dgm:prSet/>
      <dgm:spPr/>
      <dgm:t>
        <a:bodyPr/>
        <a:lstStyle/>
        <a:p>
          <a:endParaRPr lang="fr-FR" noProof="0" dirty="0"/>
        </a:p>
      </dgm:t>
    </dgm:pt>
    <dgm:pt modelId="{FA237A2E-C526-4388-8C57-CACFFBE14482}">
      <dgm:prSet phldrT="[Text]" custT="1"/>
      <dgm:spPr>
        <a:solidFill>
          <a:schemeClr val="bg1"/>
        </a:solidFill>
        <a:ln w="28575">
          <a:solidFill>
            <a:schemeClr val="tx1"/>
          </a:solidFill>
        </a:ln>
      </dgm:spPr>
      <dgm:t>
        <a:bodyPr/>
        <a:lstStyle/>
        <a:p>
          <a:r>
            <a:rPr lang="fr-FR" sz="2800" b="1" noProof="0" dirty="0">
              <a:solidFill>
                <a:schemeClr val="tx1"/>
              </a:solidFill>
              <a:latin typeface="+mn-lt"/>
            </a:rPr>
            <a:t>Compiler, analyser</a:t>
          </a:r>
        </a:p>
      </dgm:t>
    </dgm:pt>
    <dgm:pt modelId="{BE914DF7-8329-4ABF-A71E-F5D40D6578C3}" type="parTrans" cxnId="{BC2F50EA-991E-4C55-A67A-F74585DC2A48}">
      <dgm:prSet/>
      <dgm:spPr/>
      <dgm:t>
        <a:bodyPr/>
        <a:lstStyle/>
        <a:p>
          <a:endParaRPr lang="fr-FR" noProof="0" dirty="0"/>
        </a:p>
      </dgm:t>
    </dgm:pt>
    <dgm:pt modelId="{CF168877-46ED-4EF8-A595-769BD9638DF0}" type="sibTrans" cxnId="{BC2F50EA-991E-4C55-A67A-F74585DC2A48}">
      <dgm:prSet/>
      <dgm:spPr/>
      <dgm:t>
        <a:bodyPr/>
        <a:lstStyle/>
        <a:p>
          <a:endParaRPr lang="fr-FR" noProof="0" dirty="0"/>
        </a:p>
      </dgm:t>
    </dgm:pt>
    <dgm:pt modelId="{E92DDBA3-7A28-46DA-913C-765734FDD153}">
      <dgm:prSet phldrT="[Text]" custT="1"/>
      <dgm:spPr>
        <a:solidFill>
          <a:schemeClr val="bg1"/>
        </a:solidFill>
        <a:ln w="28575">
          <a:solidFill>
            <a:schemeClr val="tx1"/>
          </a:solidFill>
        </a:ln>
      </dgm:spPr>
      <dgm:t>
        <a:bodyPr/>
        <a:lstStyle/>
        <a:p>
          <a:r>
            <a:rPr lang="fr-FR" sz="2800" b="1" noProof="0" dirty="0">
              <a:solidFill>
                <a:schemeClr val="tx1"/>
              </a:solidFill>
              <a:latin typeface="+mn-lt"/>
            </a:rPr>
            <a:t>Interpréter</a:t>
          </a:r>
        </a:p>
      </dgm:t>
    </dgm:pt>
    <dgm:pt modelId="{2B45E9E5-D7FF-4F92-8BFA-4D32B0F2927B}" type="parTrans" cxnId="{C950ED09-DF7C-4709-9E02-15921BEDBFF3}">
      <dgm:prSet/>
      <dgm:spPr/>
      <dgm:t>
        <a:bodyPr/>
        <a:lstStyle/>
        <a:p>
          <a:endParaRPr lang="fr-FR" noProof="0" dirty="0"/>
        </a:p>
      </dgm:t>
    </dgm:pt>
    <dgm:pt modelId="{6068EEB7-7E6E-427F-9467-3C9735AE205D}" type="sibTrans" cxnId="{C950ED09-DF7C-4709-9E02-15921BEDBFF3}">
      <dgm:prSet/>
      <dgm:spPr/>
      <dgm:t>
        <a:bodyPr/>
        <a:lstStyle/>
        <a:p>
          <a:endParaRPr lang="fr-FR" noProof="0" dirty="0"/>
        </a:p>
      </dgm:t>
    </dgm:pt>
    <dgm:pt modelId="{C7EE9216-F411-4BAB-897B-D2E3D4AA3C70}">
      <dgm:prSet phldrT="[Text]" custT="1"/>
      <dgm:spPr>
        <a:solidFill>
          <a:schemeClr val="bg1"/>
        </a:solidFill>
        <a:ln w="28575">
          <a:solidFill>
            <a:schemeClr val="tx1"/>
          </a:solidFill>
        </a:ln>
      </dgm:spPr>
      <dgm:t>
        <a:bodyPr/>
        <a:lstStyle/>
        <a:p>
          <a:r>
            <a:rPr lang="fr-FR" sz="2800" b="1" noProof="0" dirty="0">
              <a:solidFill>
                <a:schemeClr val="tx1"/>
              </a:solidFill>
              <a:latin typeface="+mn-lt"/>
            </a:rPr>
            <a:t>Agir</a:t>
          </a:r>
        </a:p>
      </dgm:t>
    </dgm:pt>
    <dgm:pt modelId="{FA231D2B-1989-4D30-A8FE-ABEC0F278957}" type="parTrans" cxnId="{963EB135-48FB-451D-BE53-FAEEEF4F717B}">
      <dgm:prSet/>
      <dgm:spPr/>
      <dgm:t>
        <a:bodyPr/>
        <a:lstStyle/>
        <a:p>
          <a:endParaRPr lang="fr-FR" noProof="0" dirty="0"/>
        </a:p>
      </dgm:t>
    </dgm:pt>
    <dgm:pt modelId="{BE80A37D-3C75-4FC8-9768-AAD4ADC8664A}" type="sibTrans" cxnId="{963EB135-48FB-451D-BE53-FAEEEF4F717B}">
      <dgm:prSet/>
      <dgm:spPr/>
      <dgm:t>
        <a:bodyPr/>
        <a:lstStyle/>
        <a:p>
          <a:endParaRPr lang="fr-FR" noProof="0" dirty="0"/>
        </a:p>
      </dgm:t>
    </dgm:pt>
    <dgm:pt modelId="{26DB14CD-EFE5-45C5-BA9B-0741D9AB0491}">
      <dgm:prSet phldrT="[Text]" custT="1"/>
      <dgm:spPr>
        <a:solidFill>
          <a:schemeClr val="bg1"/>
        </a:solidFill>
        <a:ln w="28575">
          <a:solidFill>
            <a:schemeClr val="tx1"/>
          </a:solidFill>
        </a:ln>
      </dgm:spPr>
      <dgm:t>
        <a:bodyPr/>
        <a:lstStyle/>
        <a:p>
          <a:r>
            <a:rPr lang="fr-FR" sz="2800" b="1" noProof="0" dirty="0">
              <a:solidFill>
                <a:schemeClr val="tx1"/>
              </a:solidFill>
              <a:latin typeface="+mn-lt"/>
            </a:rPr>
            <a:t>Communiquer</a:t>
          </a:r>
        </a:p>
      </dgm:t>
    </dgm:pt>
    <dgm:pt modelId="{12DAC2CD-BDDF-46C6-B789-4ADD0ABFB623}" type="parTrans" cxnId="{CAE0F8CE-9B0D-443D-A2DE-F50A01F0FBEC}">
      <dgm:prSet/>
      <dgm:spPr/>
      <dgm:t>
        <a:bodyPr/>
        <a:lstStyle/>
        <a:p>
          <a:endParaRPr lang="fr-FR" noProof="0" dirty="0"/>
        </a:p>
      </dgm:t>
    </dgm:pt>
    <dgm:pt modelId="{D2B9AB04-9D0E-4FE8-BD3C-D4052D46AA6F}" type="sibTrans" cxnId="{CAE0F8CE-9B0D-443D-A2DE-F50A01F0FBEC}">
      <dgm:prSet/>
      <dgm:spPr/>
      <dgm:t>
        <a:bodyPr/>
        <a:lstStyle/>
        <a:p>
          <a:endParaRPr lang="fr-FR" noProof="0" dirty="0"/>
        </a:p>
      </dgm:t>
    </dgm:pt>
    <dgm:pt modelId="{06ACAF13-DB4A-4AC7-B59C-8813587D7FB0}" type="pres">
      <dgm:prSet presAssocID="{951541E1-7B97-47B2-AAEB-E683398741C4}" presName="Name0" presStyleCnt="0">
        <dgm:presLayoutVars>
          <dgm:dir/>
          <dgm:resizeHandles val="exact"/>
        </dgm:presLayoutVars>
      </dgm:prSet>
      <dgm:spPr/>
    </dgm:pt>
    <dgm:pt modelId="{05D1029E-D150-4D56-AE1D-271A75B45F0B}" type="pres">
      <dgm:prSet presAssocID="{951541E1-7B97-47B2-AAEB-E683398741C4}" presName="cycle" presStyleCnt="0"/>
      <dgm:spPr/>
    </dgm:pt>
    <dgm:pt modelId="{23D22474-CEB0-42DF-80DC-860C340B6EDE}" type="pres">
      <dgm:prSet presAssocID="{4868FBF0-B962-4582-A72B-278154B9E945}" presName="nodeFirstNode" presStyleLbl="node1" presStyleIdx="0" presStyleCnt="6" custScaleX="137342">
        <dgm:presLayoutVars>
          <dgm:bulletEnabled val="1"/>
        </dgm:presLayoutVars>
      </dgm:prSet>
      <dgm:spPr/>
    </dgm:pt>
    <dgm:pt modelId="{EB0FECD4-874C-476B-A915-884DFE3F2D91}" type="pres">
      <dgm:prSet presAssocID="{9EFDDFF1-2279-486B-9F12-EA5F590C8C00}" presName="sibTransFirstNode" presStyleLbl="bgShp" presStyleIdx="0" presStyleCnt="1" custScaleX="148034"/>
      <dgm:spPr/>
    </dgm:pt>
    <dgm:pt modelId="{1695DC22-9A36-4B48-AEFF-7E4FDFC1713F}" type="pres">
      <dgm:prSet presAssocID="{C93BFA43-C0F0-4D8C-8530-4A21A2D3204E}" presName="nodeFollowingNodes" presStyleLbl="node1" presStyleIdx="1" presStyleCnt="6" custRadScaleRad="153676" custRadScaleInc="18765">
        <dgm:presLayoutVars>
          <dgm:bulletEnabled val="1"/>
        </dgm:presLayoutVars>
      </dgm:prSet>
      <dgm:spPr/>
    </dgm:pt>
    <dgm:pt modelId="{07166AA7-B419-46BE-8707-58768C01B0F0}" type="pres">
      <dgm:prSet presAssocID="{FA237A2E-C526-4388-8C57-CACFFBE14482}" presName="nodeFollowingNodes" presStyleLbl="node1" presStyleIdx="2" presStyleCnt="6" custScaleX="107006" custRadScaleRad="149585" custRadScaleInc="-20483">
        <dgm:presLayoutVars>
          <dgm:bulletEnabled val="1"/>
        </dgm:presLayoutVars>
      </dgm:prSet>
      <dgm:spPr/>
    </dgm:pt>
    <dgm:pt modelId="{03ED3239-7976-43C1-9470-0A426C83A8ED}" type="pres">
      <dgm:prSet presAssocID="{E92DDBA3-7A28-46DA-913C-765734FDD153}" presName="nodeFollowingNodes" presStyleLbl="node1" presStyleIdx="3" presStyleCnt="6" custScaleX="113012" custRadScaleRad="100147" custRadScaleInc="-3717">
        <dgm:presLayoutVars>
          <dgm:bulletEnabled val="1"/>
        </dgm:presLayoutVars>
      </dgm:prSet>
      <dgm:spPr/>
    </dgm:pt>
    <dgm:pt modelId="{CB7BE2BC-AC16-42C7-9D95-B7BD321D88D7}" type="pres">
      <dgm:prSet presAssocID="{26DB14CD-EFE5-45C5-BA9B-0741D9AB0491}" presName="nodeFollowingNodes" presStyleLbl="node1" presStyleIdx="4" presStyleCnt="6" custScaleX="144484" custRadScaleRad="158333" custRadScaleInc="21062">
        <dgm:presLayoutVars>
          <dgm:bulletEnabled val="1"/>
        </dgm:presLayoutVars>
      </dgm:prSet>
      <dgm:spPr/>
    </dgm:pt>
    <dgm:pt modelId="{74BED3F0-1F3F-4B93-9710-4F13C5417E70}" type="pres">
      <dgm:prSet presAssocID="{C7EE9216-F411-4BAB-897B-D2E3D4AA3C70}" presName="nodeFollowingNodes" presStyleLbl="node1" presStyleIdx="5" presStyleCnt="6" custScaleX="117680" custRadScaleRad="173798" custRadScaleInc="-23513">
        <dgm:presLayoutVars>
          <dgm:bulletEnabled val="1"/>
        </dgm:presLayoutVars>
      </dgm:prSet>
      <dgm:spPr/>
    </dgm:pt>
  </dgm:ptLst>
  <dgm:cxnLst>
    <dgm:cxn modelId="{C950ED09-DF7C-4709-9E02-15921BEDBFF3}" srcId="{951541E1-7B97-47B2-AAEB-E683398741C4}" destId="{E92DDBA3-7A28-46DA-913C-765734FDD153}" srcOrd="3" destOrd="0" parTransId="{2B45E9E5-D7FF-4F92-8BFA-4D32B0F2927B}" sibTransId="{6068EEB7-7E6E-427F-9467-3C9735AE205D}"/>
    <dgm:cxn modelId="{96EA5A12-0C9A-4623-80C4-8E17A81368B6}" type="presOf" srcId="{26DB14CD-EFE5-45C5-BA9B-0741D9AB0491}" destId="{CB7BE2BC-AC16-42C7-9D95-B7BD321D88D7}" srcOrd="0" destOrd="0" presId="urn:microsoft.com/office/officeart/2005/8/layout/cycle3"/>
    <dgm:cxn modelId="{80CB0F16-0B22-4EE6-A317-8416BB8603E5}" type="presOf" srcId="{9EFDDFF1-2279-486B-9F12-EA5F590C8C00}" destId="{EB0FECD4-874C-476B-A915-884DFE3F2D91}" srcOrd="0" destOrd="0" presId="urn:microsoft.com/office/officeart/2005/8/layout/cycle3"/>
    <dgm:cxn modelId="{963EB135-48FB-451D-BE53-FAEEEF4F717B}" srcId="{951541E1-7B97-47B2-AAEB-E683398741C4}" destId="{C7EE9216-F411-4BAB-897B-D2E3D4AA3C70}" srcOrd="5" destOrd="0" parTransId="{FA231D2B-1989-4D30-A8FE-ABEC0F278957}" sibTransId="{BE80A37D-3C75-4FC8-9768-AAD4ADC8664A}"/>
    <dgm:cxn modelId="{695C3437-B6D5-4A02-9A52-6235B75DAD78}" type="presOf" srcId="{4868FBF0-B962-4582-A72B-278154B9E945}" destId="{23D22474-CEB0-42DF-80DC-860C340B6EDE}" srcOrd="0" destOrd="0" presId="urn:microsoft.com/office/officeart/2005/8/layout/cycle3"/>
    <dgm:cxn modelId="{A847204D-447F-4119-AEFB-C09D7C9FF581}" type="presOf" srcId="{C93BFA43-C0F0-4D8C-8530-4A21A2D3204E}" destId="{1695DC22-9A36-4B48-AEFF-7E4FDFC1713F}" srcOrd="0" destOrd="0" presId="urn:microsoft.com/office/officeart/2005/8/layout/cycle3"/>
    <dgm:cxn modelId="{5A1ABA56-5738-4EE1-B4FA-CA77FA3FD323}" type="presOf" srcId="{E92DDBA3-7A28-46DA-913C-765734FDD153}" destId="{03ED3239-7976-43C1-9470-0A426C83A8ED}" srcOrd="0" destOrd="0" presId="urn:microsoft.com/office/officeart/2005/8/layout/cycle3"/>
    <dgm:cxn modelId="{538F277C-9069-4465-AED4-8256388DC4EC}" type="presOf" srcId="{C7EE9216-F411-4BAB-897B-D2E3D4AA3C70}" destId="{74BED3F0-1F3F-4B93-9710-4F13C5417E70}" srcOrd="0" destOrd="0" presId="urn:microsoft.com/office/officeart/2005/8/layout/cycle3"/>
    <dgm:cxn modelId="{7AE24D85-6EBC-4169-9E2B-3D31F5DD533C}" srcId="{951541E1-7B97-47B2-AAEB-E683398741C4}" destId="{C93BFA43-C0F0-4D8C-8530-4A21A2D3204E}" srcOrd="1" destOrd="0" parTransId="{9765D9CD-EF3A-452D-9EA9-5487042B2018}" sibTransId="{14C6ACC0-9A20-4A31-9323-11A5312A8790}"/>
    <dgm:cxn modelId="{03E7EA8F-C6C9-4D96-85BC-5402EDBD62F6}" srcId="{951541E1-7B97-47B2-AAEB-E683398741C4}" destId="{4868FBF0-B962-4582-A72B-278154B9E945}" srcOrd="0" destOrd="0" parTransId="{FB260FCA-968B-4532-B7C0-C7E4458DAA50}" sibTransId="{9EFDDFF1-2279-486B-9F12-EA5F590C8C00}"/>
    <dgm:cxn modelId="{478D9695-F064-479E-8C0C-DB0FE0BF1555}" type="presOf" srcId="{951541E1-7B97-47B2-AAEB-E683398741C4}" destId="{06ACAF13-DB4A-4AC7-B59C-8813587D7FB0}" srcOrd="0" destOrd="0" presId="urn:microsoft.com/office/officeart/2005/8/layout/cycle3"/>
    <dgm:cxn modelId="{5045A0A2-5397-4998-A425-16F56E541EF0}" type="presOf" srcId="{FA237A2E-C526-4388-8C57-CACFFBE14482}" destId="{07166AA7-B419-46BE-8707-58768C01B0F0}" srcOrd="0" destOrd="0" presId="urn:microsoft.com/office/officeart/2005/8/layout/cycle3"/>
    <dgm:cxn modelId="{CAE0F8CE-9B0D-443D-A2DE-F50A01F0FBEC}" srcId="{951541E1-7B97-47B2-AAEB-E683398741C4}" destId="{26DB14CD-EFE5-45C5-BA9B-0741D9AB0491}" srcOrd="4" destOrd="0" parTransId="{12DAC2CD-BDDF-46C6-B789-4ADD0ABFB623}" sibTransId="{D2B9AB04-9D0E-4FE8-BD3C-D4052D46AA6F}"/>
    <dgm:cxn modelId="{BC2F50EA-991E-4C55-A67A-F74585DC2A48}" srcId="{951541E1-7B97-47B2-AAEB-E683398741C4}" destId="{FA237A2E-C526-4388-8C57-CACFFBE14482}" srcOrd="2" destOrd="0" parTransId="{BE914DF7-8329-4ABF-A71E-F5D40D6578C3}" sibTransId="{CF168877-46ED-4EF8-A595-769BD9638DF0}"/>
    <dgm:cxn modelId="{B134203A-8CD7-4AEE-8C34-D16C3B72E39F}" type="presParOf" srcId="{06ACAF13-DB4A-4AC7-B59C-8813587D7FB0}" destId="{05D1029E-D150-4D56-AE1D-271A75B45F0B}" srcOrd="0" destOrd="0" presId="urn:microsoft.com/office/officeart/2005/8/layout/cycle3"/>
    <dgm:cxn modelId="{DF5DE9A1-354C-4DAF-8007-E3231EF22A22}" type="presParOf" srcId="{05D1029E-D150-4D56-AE1D-271A75B45F0B}" destId="{23D22474-CEB0-42DF-80DC-860C340B6EDE}" srcOrd="0" destOrd="0" presId="urn:microsoft.com/office/officeart/2005/8/layout/cycle3"/>
    <dgm:cxn modelId="{D2D27E12-E79E-4974-B4E6-82E708FD2CF6}" type="presParOf" srcId="{05D1029E-D150-4D56-AE1D-271A75B45F0B}" destId="{EB0FECD4-874C-476B-A915-884DFE3F2D91}" srcOrd="1" destOrd="0" presId="urn:microsoft.com/office/officeart/2005/8/layout/cycle3"/>
    <dgm:cxn modelId="{3891FD09-5B9A-4EA7-85F4-0C4CC60468A6}" type="presParOf" srcId="{05D1029E-D150-4D56-AE1D-271A75B45F0B}" destId="{1695DC22-9A36-4B48-AEFF-7E4FDFC1713F}" srcOrd="2" destOrd="0" presId="urn:microsoft.com/office/officeart/2005/8/layout/cycle3"/>
    <dgm:cxn modelId="{34814005-F988-4DF7-8852-F947BF16762C}" type="presParOf" srcId="{05D1029E-D150-4D56-AE1D-271A75B45F0B}" destId="{07166AA7-B419-46BE-8707-58768C01B0F0}" srcOrd="3" destOrd="0" presId="urn:microsoft.com/office/officeart/2005/8/layout/cycle3"/>
    <dgm:cxn modelId="{7DE8C061-FA6F-4BEF-BD45-A61DE1996E82}" type="presParOf" srcId="{05D1029E-D150-4D56-AE1D-271A75B45F0B}" destId="{03ED3239-7976-43C1-9470-0A426C83A8ED}" srcOrd="4" destOrd="0" presId="urn:microsoft.com/office/officeart/2005/8/layout/cycle3"/>
    <dgm:cxn modelId="{9B6BB098-A6C6-4F58-A82E-06862989C526}" type="presParOf" srcId="{05D1029E-D150-4D56-AE1D-271A75B45F0B}" destId="{CB7BE2BC-AC16-42C7-9D95-B7BD321D88D7}" srcOrd="5" destOrd="0" presId="urn:microsoft.com/office/officeart/2005/8/layout/cycle3"/>
    <dgm:cxn modelId="{B9E68E4B-7C6B-46F1-A59F-48585F3BDAE7}" type="presParOf" srcId="{05D1029E-D150-4D56-AE1D-271A75B45F0B}" destId="{74BED3F0-1F3F-4B93-9710-4F13C5417E70}" srcOrd="6" destOrd="0" presId="urn:microsoft.com/office/officeart/2005/8/layout/cycle3"/>
  </dgm:cxnLst>
  <dgm:bg>
    <a:noFill/>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FECD4-874C-476B-A915-884DFE3F2D91}">
      <dsp:nvSpPr>
        <dsp:cNvPr id="0" name=""/>
        <dsp:cNvSpPr/>
      </dsp:nvSpPr>
      <dsp:spPr>
        <a:xfrm>
          <a:off x="1407898" y="-214617"/>
          <a:ext cx="7267426" cy="4909295"/>
        </a:xfrm>
        <a:prstGeom prst="circularArrow">
          <a:avLst>
            <a:gd name="adj1" fmla="val 5274"/>
            <a:gd name="adj2" fmla="val 312630"/>
            <a:gd name="adj3" fmla="val 13509548"/>
            <a:gd name="adj4" fmla="val 17561606"/>
            <a:gd name="adj5" fmla="val 5477"/>
          </a:avLst>
        </a:prstGeom>
        <a:solidFill>
          <a:srgbClr val="00943B"/>
        </a:solidFill>
        <a:ln>
          <a:noFill/>
        </a:ln>
        <a:effectLst/>
      </dsp:spPr>
      <dsp:style>
        <a:lnRef idx="0">
          <a:scrgbClr r="0" g="0" b="0"/>
        </a:lnRef>
        <a:fillRef idx="1">
          <a:scrgbClr r="0" g="0" b="0"/>
        </a:fillRef>
        <a:effectRef idx="0">
          <a:scrgbClr r="0" g="0" b="0"/>
        </a:effectRef>
        <a:fontRef idx="minor"/>
      </dsp:style>
    </dsp:sp>
    <dsp:sp modelId="{23D22474-CEB0-42DF-80DC-860C340B6EDE}">
      <dsp:nvSpPr>
        <dsp:cNvPr id="0" name=""/>
        <dsp:cNvSpPr/>
      </dsp:nvSpPr>
      <dsp:spPr>
        <a:xfrm>
          <a:off x="3746410" y="1619"/>
          <a:ext cx="2590402"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Détecter, diagnostique</a:t>
          </a:r>
        </a:p>
      </dsp:txBody>
      <dsp:txXfrm>
        <a:off x="3792446" y="47655"/>
        <a:ext cx="2498330" cy="850976"/>
      </dsp:txXfrm>
    </dsp:sp>
    <dsp:sp modelId="{1695DC22-9A36-4B48-AEFF-7E4FDFC1713F}">
      <dsp:nvSpPr>
        <dsp:cNvPr id="0" name=""/>
        <dsp:cNvSpPr/>
      </dsp:nvSpPr>
      <dsp:spPr>
        <a:xfrm>
          <a:off x="6968160" y="928908"/>
          <a:ext cx="188609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Collecter</a:t>
          </a:r>
        </a:p>
      </dsp:txBody>
      <dsp:txXfrm>
        <a:off x="7014196" y="974944"/>
        <a:ext cx="1794024" cy="850976"/>
      </dsp:txXfrm>
    </dsp:sp>
    <dsp:sp modelId="{07166AA7-B419-46BE-8707-58768C01B0F0}">
      <dsp:nvSpPr>
        <dsp:cNvPr id="0" name=""/>
        <dsp:cNvSpPr/>
      </dsp:nvSpPr>
      <dsp:spPr>
        <a:xfrm>
          <a:off x="6841342" y="2986004"/>
          <a:ext cx="2018236"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Compiler, analyser</a:t>
          </a:r>
        </a:p>
      </dsp:txBody>
      <dsp:txXfrm>
        <a:off x="6887378" y="3032040"/>
        <a:ext cx="1926164" cy="850976"/>
      </dsp:txXfrm>
    </dsp:sp>
    <dsp:sp modelId="{03ED3239-7976-43C1-9470-0A426C83A8ED}">
      <dsp:nvSpPr>
        <dsp:cNvPr id="0" name=""/>
        <dsp:cNvSpPr/>
      </dsp:nvSpPr>
      <dsp:spPr>
        <a:xfrm>
          <a:off x="4042386" y="3986440"/>
          <a:ext cx="2131515"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Interpréter</a:t>
          </a:r>
        </a:p>
      </dsp:txBody>
      <dsp:txXfrm>
        <a:off x="4088422" y="4032476"/>
        <a:ext cx="2039443" cy="850976"/>
      </dsp:txXfrm>
    </dsp:sp>
    <dsp:sp modelId="{CB7BE2BC-AC16-42C7-9D95-B7BD321D88D7}">
      <dsp:nvSpPr>
        <dsp:cNvPr id="0" name=""/>
        <dsp:cNvSpPr/>
      </dsp:nvSpPr>
      <dsp:spPr>
        <a:xfrm>
          <a:off x="700521" y="3028598"/>
          <a:ext cx="2725107"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Communiquer</a:t>
          </a:r>
        </a:p>
      </dsp:txBody>
      <dsp:txXfrm>
        <a:off x="746557" y="3074634"/>
        <a:ext cx="2633035" cy="850976"/>
      </dsp:txXfrm>
    </dsp:sp>
    <dsp:sp modelId="{74BED3F0-1F3F-4B93-9710-4F13C5417E70}">
      <dsp:nvSpPr>
        <dsp:cNvPr id="0" name=""/>
        <dsp:cNvSpPr/>
      </dsp:nvSpPr>
      <dsp:spPr>
        <a:xfrm>
          <a:off x="638161" y="928910"/>
          <a:ext cx="2219558" cy="943048"/>
        </a:xfrm>
        <a:prstGeom prst="roundRect">
          <a:avLst/>
        </a:prstGeom>
        <a:solidFill>
          <a:schemeClr val="bg1"/>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1" kern="1200" noProof="0" dirty="0">
              <a:solidFill>
                <a:schemeClr val="tx1"/>
              </a:solidFill>
              <a:latin typeface="+mn-lt"/>
            </a:rPr>
            <a:t>Agir</a:t>
          </a:r>
        </a:p>
      </dsp:txBody>
      <dsp:txXfrm>
        <a:off x="684197" y="974946"/>
        <a:ext cx="2127486" cy="85097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583" cy="480388"/>
          </a:xfrm>
          <a:prstGeom prst="rect">
            <a:avLst/>
          </a:prstGeom>
          <a:noFill/>
          <a:ln>
            <a:noFill/>
          </a:ln>
        </p:spPr>
        <p:txBody>
          <a:bodyPr spcFirstLastPara="1" wrap="square" lIns="96624" tIns="48312" rIns="96624" bIns="48312"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2962" y="0"/>
            <a:ext cx="3170583" cy="480388"/>
          </a:xfrm>
          <a:prstGeom prst="rect">
            <a:avLst/>
          </a:prstGeom>
          <a:noFill/>
          <a:ln>
            <a:noFill/>
          </a:ln>
        </p:spPr>
        <p:txBody>
          <a:bodyPr spcFirstLastPara="1" wrap="square" lIns="96624" tIns="48312" rIns="96624" bIns="48312"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173"/>
            <a:ext cx="3170583" cy="480388"/>
          </a:xfrm>
          <a:prstGeom prst="rect">
            <a:avLst/>
          </a:prstGeom>
          <a:noFill/>
          <a:ln>
            <a:noFill/>
          </a:ln>
        </p:spPr>
        <p:txBody>
          <a:bodyPr spcFirstLastPara="1" wrap="square" lIns="96624" tIns="48312" rIns="96624" bIns="48312"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smtClean="0">
                <a:solidFill>
                  <a:schemeClr val="dk1"/>
                </a:solidFill>
              </a:rPr>
              <a:pPr algn="r"/>
              <a:t>‹#›</a:t>
            </a:fld>
            <a:endParaRPr lang="fr-FR" sz="1200">
              <a:solidFill>
                <a:schemeClr val="dk1"/>
              </a:solidFil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3" name="Google Shape;283;p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p>
          <a:p>
            <a:pPr marL="0" indent="0">
              <a:spcBef>
                <a:spcPts val="0"/>
              </a:spcBef>
            </a:pPr>
            <a:endParaRPr lang="fr-FR" b="1" dirty="0"/>
          </a:p>
          <a:p>
            <a:pPr marL="177845" indent="-177845" defTabSz="948507">
              <a:spcBef>
                <a:spcPts val="0"/>
              </a:spcBef>
              <a:buFont typeface="Wingdings" panose="05000000000000000000" pitchFamily="2" charset="2"/>
              <a:buChar char="v"/>
              <a:defRPr/>
            </a:pPr>
            <a:r>
              <a:rPr lang="fr-FR" i="1" dirty="0">
                <a:latin typeface="+mn-lt"/>
                <a:ea typeface="Aptos" panose="020B0004020202020204" pitchFamily="34" charset="0"/>
              </a:rPr>
              <a:t>N'hésitez pas à modifier cette présentation pour l'adapter à votre contexte local.  Si des modifications sont apportées, veuillez l'indiquer : </a:t>
            </a:r>
            <a:r>
              <a:rPr lang="fr-FR" b="1" i="1" dirty="0">
                <a:latin typeface="+mn-lt"/>
                <a:ea typeface="Aptos" panose="020B0004020202020204" pitchFamily="34" charset="0"/>
              </a:rPr>
              <a:t>« Cette présentation a été partiellement modifiée par rapport à la version originale du CDC » </a:t>
            </a:r>
            <a:r>
              <a:rPr lang="fr-FR" i="1" dirty="0">
                <a:latin typeface="+mn-lt"/>
                <a:ea typeface="Aptos" panose="020B0004020202020204" pitchFamily="34" charset="0"/>
              </a:rPr>
              <a:t>sur cette diapositive.</a:t>
            </a:r>
            <a:endParaRPr lang="fr-FR" i="1" dirty="0">
              <a:latin typeface="+mn-lt"/>
            </a:endParaRPr>
          </a:p>
          <a:p>
            <a:pPr marL="0" indent="0">
              <a:spcBef>
                <a:spcPts val="0"/>
              </a:spcBef>
            </a:pPr>
            <a:endParaRPr dirty="0"/>
          </a:p>
          <a:p>
            <a:pPr marL="177845" indent="-177845">
              <a:spcBef>
                <a:spcPts val="1867"/>
              </a:spcBef>
              <a:buClr>
                <a:schemeClr val="dk1"/>
              </a:buClr>
              <a:buSzPts val="1200"/>
              <a:buFont typeface="Noto Sans Symbols"/>
              <a:buChar char="❖"/>
            </a:pPr>
            <a:r>
              <a:rPr lang="fr-FR" b="1" i="1" dirty="0"/>
              <a:t>Assurez-vous que chaque participant dispose d'un exemplaire du document intitulé « Terrain 1 - Directives pour les livrables. »</a:t>
            </a:r>
            <a:endParaRPr dirty="0"/>
          </a:p>
          <a:p>
            <a:pPr marL="0" indent="0">
              <a:spcBef>
                <a:spcPts val="1867"/>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Cette semaine, nous avons beaucoup parlé de la surveillance. Au cours de cette session, nous discuterons de la mise en pratique du contenu de cette semaine sur votre lieu de travail !</a:t>
            </a:r>
            <a:endParaRPr dirty="0"/>
          </a:p>
          <a:p>
            <a:pPr marL="0" indent="0">
              <a:spcBef>
                <a:spcPts val="1618"/>
              </a:spcBef>
            </a:pPr>
            <a:endParaRPr dirty="0">
              <a:latin typeface="Arial"/>
              <a:ea typeface="Arial"/>
              <a:cs typeface="Arial"/>
              <a:sym typeface="Arial"/>
            </a:endParaRPr>
          </a:p>
        </p:txBody>
      </p:sp>
      <p:sp>
        <p:nvSpPr>
          <p:cNvPr id="284" name="Google Shape;284;p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sz="1200">
                <a:solidFill>
                  <a:schemeClr val="dk1"/>
                </a:solidFill>
              </a:rPr>
              <a:pPr algn="r"/>
              <a:t>1</a:t>
            </a:fld>
            <a:endParaRPr sz="120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4" name="Google Shape;344;p1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373"/>
              </a:spcBef>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b="1" dirty="0"/>
              <a:t> : </a:t>
            </a:r>
            <a:r>
              <a:rPr lang="fr-FR" dirty="0"/>
              <a:t>Votre </a:t>
            </a:r>
            <a:r>
              <a:rPr lang="fr-FR" i="1" dirty="0"/>
              <a:t>guide d'activités de terrain </a:t>
            </a:r>
            <a:r>
              <a:rPr lang="fr-FR" dirty="0"/>
              <a:t>contient un modèle de rapport de synthèse de la surveillance hebdomadaire.  Ce modèle peut être utilisé pour produire un résumé de deux pages des données de surveillance hebdomadaires.  Si votre bureau produit déjà un rapport hebdomadaire dans un format différent, vous pouvez utiliser le format de votre bureau s'il contient des informations similaires.  Nous allons maintenant passer en revue chacune des quatre sections d'un rapport de surveillance hebdomadaire.</a:t>
            </a:r>
            <a:endParaRPr dirty="0"/>
          </a:p>
        </p:txBody>
      </p:sp>
      <p:sp>
        <p:nvSpPr>
          <p:cNvPr id="345" name="Google Shape;345;p1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5" name="Google Shape;355;p1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première section présente les faits saillants de la semaine. Cette section doit être remplie une fois que le reste du rapport a été complété et doit inclure 2 ou 3 points clés de la semaine. </a:t>
            </a:r>
            <a:endParaRPr dirty="0"/>
          </a:p>
          <a:p>
            <a:pPr marL="177845" indent="-98803">
              <a:lnSpc>
                <a:spcPct val="115000"/>
              </a:lnSpc>
              <a:spcBef>
                <a:spcPts val="1245"/>
              </a:spcBef>
              <a:buClr>
                <a:schemeClr val="dk1"/>
              </a:buClr>
              <a:buSzPts val="1200"/>
            </a:pPr>
            <a:endParaRPr dirty="0"/>
          </a:p>
          <a:p>
            <a:pPr marL="0" indent="0">
              <a:lnSpc>
                <a:spcPct val="115000"/>
              </a:lnSpc>
              <a:spcBef>
                <a:spcPts val="1245"/>
              </a:spcBef>
              <a:buClr>
                <a:schemeClr val="dk1"/>
              </a:buClr>
              <a:buSzPts val="1200"/>
            </a:pPr>
            <a:r>
              <a:rPr lang="fr-FR" dirty="0"/>
              <a:t>     Exemples d'informations à inclure :</a:t>
            </a:r>
            <a:endParaRPr dirty="0"/>
          </a:p>
          <a:p>
            <a:pPr marL="829944" lvl="1" indent="-355690">
              <a:spcBef>
                <a:spcPts val="1245"/>
              </a:spcBef>
              <a:buClr>
                <a:schemeClr val="dk1"/>
              </a:buClr>
              <a:buSzPts val="1200"/>
              <a:buFont typeface="Courier New"/>
              <a:buChar char="o"/>
            </a:pPr>
            <a:r>
              <a:rPr lang="fr-FR" dirty="0"/>
              <a:t>Observez-vous des maladies inattendues ? </a:t>
            </a:r>
            <a:endParaRPr dirty="0"/>
          </a:p>
          <a:p>
            <a:pPr marL="1126352" lvl="2" indent="-177845">
              <a:spcBef>
                <a:spcPts val="0"/>
              </a:spcBef>
              <a:buClr>
                <a:schemeClr val="dk1"/>
              </a:buClr>
              <a:buSzPts val="1200"/>
              <a:buFont typeface="Arial"/>
              <a:buChar char="•"/>
            </a:pPr>
            <a:r>
              <a:rPr lang="fr-FR" dirty="0"/>
              <a:t>Quelles sont les maladies en augmentation ? </a:t>
            </a:r>
            <a:endParaRPr dirty="0"/>
          </a:p>
          <a:p>
            <a:pPr marL="1126352" lvl="2" indent="-177845">
              <a:spcBef>
                <a:spcPts val="0"/>
              </a:spcBef>
              <a:buClr>
                <a:schemeClr val="dk1"/>
              </a:buClr>
              <a:buSzPts val="1200"/>
              <a:buFont typeface="Arial"/>
              <a:buChar char="•"/>
            </a:pPr>
            <a:r>
              <a:rPr lang="fr-FR" dirty="0"/>
              <a:t>Si une flambée épidémique est en cours, observez-vous des changements dans l'incidence ?</a:t>
            </a:r>
            <a:endParaRPr dirty="0"/>
          </a:p>
          <a:p>
            <a:pPr marL="829944" lvl="1" indent="-355690">
              <a:lnSpc>
                <a:spcPct val="115000"/>
              </a:lnSpc>
              <a:spcBef>
                <a:spcPts val="0"/>
              </a:spcBef>
              <a:buClr>
                <a:schemeClr val="dk1"/>
              </a:buClr>
              <a:buSzPts val="1200"/>
              <a:buFont typeface="Courier New"/>
              <a:buChar char="o"/>
            </a:pPr>
            <a:r>
              <a:rPr lang="fr-CA" dirty="0"/>
              <a:t>Pourcentage de structures sanitaires ayant </a:t>
            </a:r>
            <a:r>
              <a:rPr lang="fr-CA" dirty="0" err="1"/>
              <a:t>notifi</a:t>
            </a:r>
            <a:r>
              <a:rPr lang="fr-FR" dirty="0"/>
              <a:t>é</a:t>
            </a:r>
            <a:endParaRPr lang="fr-CA" noProof="0" dirty="0"/>
          </a:p>
          <a:p>
            <a:pPr marL="829944" lvl="1" indent="-355690">
              <a:lnSpc>
                <a:spcPct val="115000"/>
              </a:lnSpc>
              <a:spcBef>
                <a:spcPts val="0"/>
              </a:spcBef>
              <a:buClr>
                <a:schemeClr val="dk1"/>
              </a:buClr>
              <a:buSzPts val="1200"/>
              <a:buFont typeface="Courier New"/>
              <a:buChar char="o"/>
            </a:pPr>
            <a:r>
              <a:rPr lang="fr-FR" dirty="0"/>
              <a:t>Flambées suspectes ou confirmés</a:t>
            </a:r>
            <a:endParaRPr dirty="0"/>
          </a:p>
          <a:p>
            <a:pPr marL="829944" lvl="1" indent="-355690">
              <a:lnSpc>
                <a:spcPct val="115000"/>
              </a:lnSpc>
              <a:spcBef>
                <a:spcPts val="0"/>
              </a:spcBef>
              <a:buClr>
                <a:schemeClr val="dk1"/>
              </a:buClr>
              <a:buSzPts val="1200"/>
              <a:buFont typeface="Courier New"/>
              <a:buChar char="o"/>
            </a:pPr>
            <a:r>
              <a:rPr lang="fr-FR" dirty="0"/>
              <a:t>Événements ou projets à venir</a:t>
            </a:r>
            <a:endParaRPr dirty="0"/>
          </a:p>
          <a:p>
            <a:pPr marL="0" indent="0">
              <a:spcBef>
                <a:spcPts val="1618"/>
              </a:spcBef>
            </a:pPr>
            <a:endParaRPr dirty="0"/>
          </a:p>
        </p:txBody>
      </p:sp>
      <p:sp>
        <p:nvSpPr>
          <p:cNvPr id="356" name="Google Shape;356;p1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2" name="Google Shape;362;p1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section 2 traite de la promptitude et de la complétude de la notification par structure sanitaire ou toute autre source de notification. </a:t>
            </a:r>
            <a:endParaRPr dirty="0"/>
          </a:p>
          <a:p>
            <a:pPr marL="0" indent="0">
              <a:lnSpc>
                <a:spcPct val="115000"/>
              </a:lnSpc>
              <a:spcBef>
                <a:spcPts val="1245"/>
              </a:spcBef>
            </a:pPr>
            <a:r>
              <a:rPr lang="fr-FR" dirty="0"/>
              <a:t>    Par exemple :</a:t>
            </a:r>
            <a:endParaRPr dirty="0"/>
          </a:p>
          <a:p>
            <a:pPr marL="652099" lvl="1" indent="-177845">
              <a:lnSpc>
                <a:spcPct val="115000"/>
              </a:lnSpc>
              <a:spcBef>
                <a:spcPts val="1245"/>
              </a:spcBef>
              <a:buClr>
                <a:schemeClr val="dk1"/>
              </a:buClr>
              <a:buSzPts val="1200"/>
              <a:buFont typeface="Courier New"/>
              <a:buChar char="o"/>
            </a:pPr>
            <a:r>
              <a:rPr lang="fr-FR" dirty="0"/>
              <a:t>Les établissements fournissent-ils une notification zéro pour les principales maladies ?</a:t>
            </a:r>
            <a:endParaRPr dirty="0"/>
          </a:p>
          <a:p>
            <a:pPr marL="652099" lvl="1" indent="-177845">
              <a:lnSpc>
                <a:spcPct val="115000"/>
              </a:lnSpc>
              <a:spcBef>
                <a:spcPts val="1245"/>
              </a:spcBef>
              <a:buClr>
                <a:schemeClr val="dk1"/>
              </a:buClr>
              <a:buSzPts val="1200"/>
              <a:buFont typeface="Courier New"/>
              <a:buChar char="o"/>
            </a:pPr>
            <a:r>
              <a:rPr lang="fr-FR" dirty="0"/>
              <a:t>Quelles sont les structures sanitaires qui présentent leurs rapports dans les délais ? Quelles sont les structures sanitaires qui présentent des rapports en retard ou pas du tout ? Certaines structures sont-elles systématiquement en retard ou ne soumettent pas de rapport du tout ?  Peut-être ont-elles besoin d'une visite. </a:t>
            </a:r>
            <a:r>
              <a:rPr lang="fr-FR" b="1" dirty="0"/>
              <a:t>&lt;CLIQUER&gt;</a:t>
            </a:r>
            <a:endParaRPr dirty="0"/>
          </a:p>
          <a:p>
            <a:pPr marL="0" indent="0">
              <a:lnSpc>
                <a:spcPct val="115000"/>
              </a:lnSpc>
              <a:spcBef>
                <a:spcPts val="1245"/>
              </a:spcBef>
            </a:pPr>
            <a:endParaRPr dirty="0"/>
          </a:p>
          <a:p>
            <a:pPr marL="177845" indent="-177845">
              <a:lnSpc>
                <a:spcPct val="115000"/>
              </a:lnSpc>
              <a:spcBef>
                <a:spcPts val="1245"/>
              </a:spcBef>
              <a:buSzPts val="1200"/>
              <a:buFont typeface="Noto Sans Symbols"/>
              <a:buChar char="▪"/>
            </a:pPr>
            <a:r>
              <a:rPr lang="fr-FR" dirty="0">
                <a:solidFill>
                  <a:srgbClr val="000000"/>
                </a:solidFill>
              </a:rPr>
              <a:t>Le tableau affiche le nom de chaque structure sanitaire dans la colonne de gauche. La colonne du milieu affiche la promptitude des rapports pour la semaine en cours. </a:t>
            </a:r>
            <a:r>
              <a:rPr lang="fr-FR" b="1" dirty="0"/>
              <a:t>&lt;CLIQUER&gt; </a:t>
            </a:r>
            <a:r>
              <a:rPr lang="fr-FR" dirty="0">
                <a:solidFill>
                  <a:srgbClr val="000000"/>
                </a:solidFill>
              </a:rPr>
              <a:t>La colonne de droite affiche le pourcentage cumulé depuis le début de l'année. </a:t>
            </a:r>
            <a:r>
              <a:rPr lang="fr-FR" b="1" dirty="0"/>
              <a:t>&lt;CLIQUER&gt; </a:t>
            </a:r>
            <a:endParaRPr dirty="0"/>
          </a:p>
          <a:p>
            <a:pPr marL="0" indent="0">
              <a:spcBef>
                <a:spcPts val="1203"/>
              </a:spcBef>
            </a:pPr>
            <a:endParaRPr dirty="0"/>
          </a:p>
        </p:txBody>
      </p:sp>
      <p:sp>
        <p:nvSpPr>
          <p:cNvPr id="363" name="Google Shape;363;p1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6" name="Google Shape;376;p1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2490"/>
              </a:spcBef>
              <a:buClr>
                <a:schemeClr val="dk1"/>
              </a:buClr>
              <a:buSzPts val="1200"/>
              <a:buFont typeface="Noto Sans Symbols"/>
              <a:buChar char="▪"/>
            </a:pPr>
            <a:r>
              <a:rPr lang="fr-FR" b="1" u="sng" dirty="0"/>
              <a:t>Dites</a:t>
            </a:r>
            <a:r>
              <a:rPr lang="fr-FR" dirty="0"/>
              <a:t> : </a:t>
            </a:r>
            <a:r>
              <a:rPr lang="fr-FR" dirty="0">
                <a:solidFill>
                  <a:srgbClr val="000000"/>
                </a:solidFill>
              </a:rPr>
              <a:t>Les trois catégories sont : à temps (T), en retard (R) ou manquant  pas de rapport (M) et les cellules sont codées en couleur en conséquence :</a:t>
            </a:r>
            <a:endParaRPr dirty="0"/>
          </a:p>
          <a:p>
            <a:pPr marL="829944" lvl="1" indent="-355690">
              <a:lnSpc>
                <a:spcPct val="115000"/>
              </a:lnSpc>
              <a:spcBef>
                <a:spcPts val="1245"/>
              </a:spcBef>
              <a:buSzPts val="1200"/>
              <a:buFont typeface="Courier New"/>
              <a:buChar char="o"/>
            </a:pPr>
            <a:r>
              <a:rPr lang="fr-FR" dirty="0">
                <a:solidFill>
                  <a:srgbClr val="000000"/>
                </a:solidFill>
              </a:rPr>
              <a:t>Vert = à temps (T)</a:t>
            </a:r>
            <a:endParaRPr dirty="0"/>
          </a:p>
          <a:p>
            <a:pPr marL="829944" lvl="1" indent="-355690">
              <a:lnSpc>
                <a:spcPct val="115000"/>
              </a:lnSpc>
              <a:spcBef>
                <a:spcPts val="0"/>
              </a:spcBef>
              <a:buSzPts val="1200"/>
              <a:buFont typeface="Courier New"/>
              <a:buChar char="o"/>
            </a:pPr>
            <a:r>
              <a:rPr lang="fr-FR" dirty="0">
                <a:solidFill>
                  <a:srgbClr val="000000"/>
                </a:solidFill>
              </a:rPr>
              <a:t>Jaune = retard (R)</a:t>
            </a:r>
            <a:endParaRPr dirty="0"/>
          </a:p>
          <a:p>
            <a:pPr marL="829944" lvl="1" indent="-355690">
              <a:lnSpc>
                <a:spcPct val="115000"/>
              </a:lnSpc>
              <a:spcBef>
                <a:spcPts val="0"/>
              </a:spcBef>
              <a:buSzPts val="1200"/>
              <a:buFont typeface="Courier New"/>
              <a:buChar char="o"/>
            </a:pPr>
            <a:r>
              <a:rPr lang="fr-FR" dirty="0">
                <a:solidFill>
                  <a:srgbClr val="000000"/>
                </a:solidFill>
              </a:rPr>
              <a:t>Rouge = Manquant ou pas de rapport reçu (M) </a:t>
            </a:r>
            <a:r>
              <a:rPr lang="fr-FR" b="1" dirty="0"/>
              <a:t>&lt;CLIQUER&gt;</a:t>
            </a:r>
            <a:endParaRPr dirty="0"/>
          </a:p>
          <a:p>
            <a:pPr marL="474254" lvl="1" indent="0">
              <a:lnSpc>
                <a:spcPct val="115000"/>
              </a:lnSpc>
              <a:spcBef>
                <a:spcPts val="1245"/>
              </a:spcBef>
              <a:buClr>
                <a:schemeClr val="dk1"/>
              </a:buClr>
              <a:buSzPts val="1200"/>
            </a:pPr>
            <a:endParaRPr b="1"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a:t>
            </a:r>
            <a:r>
              <a:rPr lang="fr-FR" dirty="0">
                <a:solidFill>
                  <a:srgbClr val="000000"/>
                </a:solidFill>
              </a:rPr>
              <a:t>Le tableau du bas présente la complétude des rapports, qui est définie comme la proportion de semaines où l'établissement a soumis un rapport. Il s'agit donc du nombre de rapports hebdomadaires reçus de la structure, dans les délais et en retard, divisé par le nombre total de semaines au cours desquelles un rapport aurait dû être soumis.</a:t>
            </a:r>
            <a:endParaRPr dirty="0"/>
          </a:p>
          <a:p>
            <a:pPr marL="0" indent="0">
              <a:spcBef>
                <a:spcPts val="1618"/>
              </a:spcBef>
            </a:pPr>
            <a:endParaRPr dirty="0"/>
          </a:p>
        </p:txBody>
      </p:sp>
      <p:sp>
        <p:nvSpPr>
          <p:cNvPr id="377" name="Google Shape;377;p1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6" name="Google Shape;386;p1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La section 3 est intitulée « Rapports sur les maladies. »  Elle comprend le nombre de cas, de décès et les taux de létalité pour certaines des maladies et événements les plus importants à déclarer. Lors de la notification du nombre de cas, il est souvent utile de préciser le nombre de cas suspects et confirmés. Pour ce faire, il suffit d'inscrire un « S » ou un « C » à côté du numéro correspondant.   </a:t>
            </a:r>
            <a:endParaRPr dirty="0"/>
          </a:p>
          <a:p>
            <a:pPr marL="177845" indent="-98803">
              <a:lnSpc>
                <a:spcPct val="115000"/>
              </a:lnSpc>
              <a:spcBef>
                <a:spcPts val="622"/>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Qui se souvient de ce qu'est un taux de létalité ?</a:t>
            </a:r>
            <a:endParaRPr dirty="0"/>
          </a:p>
          <a:p>
            <a:pPr marL="177845" indent="-98803">
              <a:lnSpc>
                <a:spcPct val="115000"/>
              </a:lnSpc>
              <a:spcBef>
                <a:spcPts val="622"/>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Remerciez</a:t>
            </a:r>
            <a:r>
              <a:rPr lang="fr-FR" b="1" dirty="0"/>
              <a:t> </a:t>
            </a:r>
            <a:r>
              <a:rPr lang="fr-FR" dirty="0"/>
              <a:t>les participants pour leurs réponses.  </a:t>
            </a:r>
            <a:r>
              <a:rPr lang="fr-FR" b="1" dirty="0"/>
              <a:t>Réponse : </a:t>
            </a:r>
            <a:r>
              <a:rPr lang="fr-FR" i="1" dirty="0"/>
              <a:t>Nombre de décès / nombre de cas (exprimé en pourcentage)</a:t>
            </a:r>
            <a:endParaRPr dirty="0"/>
          </a:p>
          <a:p>
            <a:pPr marL="0" indent="0">
              <a:lnSpc>
                <a:spcPct val="115000"/>
              </a:lnSpc>
              <a:spcBef>
                <a:spcPts val="622"/>
              </a:spcBef>
            </a:pPr>
            <a:endParaRPr i="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Vous pouvez modifier la liste des maladies et des événements pour refléter les priorités de votre région. </a:t>
            </a:r>
            <a:endParaRPr dirty="0"/>
          </a:p>
          <a:p>
            <a:pPr marL="0" indent="0">
              <a:lnSpc>
                <a:spcPct val="115000"/>
              </a:lnSpc>
              <a:spcBef>
                <a:spcPts val="622"/>
              </a:spcBef>
              <a:buClr>
                <a:schemeClr val="dk1"/>
              </a:buClr>
              <a:buSzPts val="1200"/>
            </a:pPr>
            <a:endParaRPr dirty="0"/>
          </a:p>
          <a:p>
            <a:pPr marL="0" indent="0">
              <a:lnSpc>
                <a:spcPct val="115000"/>
              </a:lnSpc>
              <a:spcBef>
                <a:spcPts val="622"/>
              </a:spcBef>
              <a:buClr>
                <a:schemeClr val="dk1"/>
              </a:buClr>
              <a:buSzPts val="1200"/>
            </a:pPr>
            <a:r>
              <a:rPr lang="fr-FR" dirty="0"/>
              <a:t>    Pour la section 3, vous aurez besoin de</a:t>
            </a:r>
            <a:endParaRPr dirty="0"/>
          </a:p>
          <a:p>
            <a:pPr marL="829944" lvl="1" indent="-355690">
              <a:spcBef>
                <a:spcPts val="0"/>
              </a:spcBef>
              <a:buClr>
                <a:schemeClr val="dk1"/>
              </a:buClr>
              <a:buSzPts val="1200"/>
              <a:buFont typeface="Courier New"/>
              <a:buChar char="o"/>
            </a:pPr>
            <a:r>
              <a:rPr lang="fr-FR" dirty="0"/>
              <a:t>La semaine de données la plus récente pour les maladies à déclaration obligatoire hebdomadaires.</a:t>
            </a:r>
            <a:endParaRPr dirty="0"/>
          </a:p>
          <a:p>
            <a:pPr marL="829944" lvl="1" indent="-355690">
              <a:spcBef>
                <a:spcPts val="0"/>
              </a:spcBef>
              <a:buClr>
                <a:schemeClr val="dk1"/>
              </a:buClr>
              <a:buSzPts val="1200"/>
              <a:buFont typeface="Courier New"/>
              <a:buChar char="o"/>
            </a:pPr>
            <a:r>
              <a:rPr lang="fr-FR" dirty="0"/>
              <a:t>Les données cumulées depuis le début de l'année pour les maladies à déclaration obligatoire hebdomadaires.</a:t>
            </a:r>
            <a:endParaRPr dirty="0"/>
          </a:p>
          <a:p>
            <a:pPr marL="829944" lvl="1" indent="-276648">
              <a:spcBef>
                <a:spcPts val="0"/>
              </a:spcBef>
              <a:buClr>
                <a:schemeClr val="dk1"/>
              </a:buClr>
              <a:buSzPts val="1200"/>
            </a:pPr>
            <a:endParaRPr dirty="0"/>
          </a:p>
          <a:p>
            <a:pPr marL="0" indent="0">
              <a:spcBef>
                <a:spcPts val="0"/>
              </a:spcBef>
              <a:buClr>
                <a:schemeClr val="dk1"/>
              </a:buClr>
              <a:buSzPts val="1200"/>
            </a:pPr>
            <a:endParaRPr dirty="0"/>
          </a:p>
          <a:p>
            <a:pPr marL="0" indent="0">
              <a:spcBef>
                <a:spcPts val="373"/>
              </a:spcBef>
            </a:pPr>
            <a:endParaRPr dirty="0"/>
          </a:p>
        </p:txBody>
      </p:sp>
      <p:sp>
        <p:nvSpPr>
          <p:cNvPr id="387" name="Google Shape;387;p1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4" name="Google Shape;394;p1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b="1" dirty="0"/>
              <a:t> : </a:t>
            </a:r>
            <a:r>
              <a:rPr lang="fr-FR" dirty="0"/>
              <a:t>La section 3 d'un rapport de maladie comprend généralement une section de commentaires, comme celle de la diapositive. Les commentaires doivent inclure toute note susceptible d'aider le lecteur à interpréter le tableau. </a:t>
            </a:r>
            <a:endParaRPr dirty="0"/>
          </a:p>
        </p:txBody>
      </p:sp>
      <p:sp>
        <p:nvSpPr>
          <p:cNvPr id="395" name="Google Shape;395;p1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1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1" name="Google Shape;401;p1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La section 4 vous permet de faire preuve de créativité et d'utiliser vos compétences en matière de présentation de données. Vous devez créer au moins deux graphiques pour les maladies de votre choix et fournir une ou deux phrases d'explication pour chacun d'entre eux.  Choisissez des maladies d'intérêt local, en particulier celles qui sont en augmentation, qui provoquent une flambée épidémique ou qui ont une incidence saisonnière.  La première figure doit être un graphique linéaire ou un histogramme montrant l'incidence au cours des six dernières semaines au moins. Si les données sont facilement disponibles, vous pouvez remonter jusqu'au début de l'année</a:t>
            </a:r>
            <a:r>
              <a:rPr lang="fr-FR" b="1" dirty="0"/>
              <a:t>.</a:t>
            </a:r>
            <a:endParaRPr dirty="0"/>
          </a:p>
          <a:p>
            <a:pPr marL="177845" indent="-98803">
              <a:lnSpc>
                <a:spcPct val="115000"/>
              </a:lnSpc>
              <a:spcBef>
                <a:spcPts val="622"/>
              </a:spcBef>
              <a:buClr>
                <a:schemeClr val="dk1"/>
              </a:buClr>
              <a:buSzPts val="1200"/>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Voici un exemple d'histogramme qui montre le nombre de cas de dengue par semaine épidémiologique dans le district X en 2024.</a:t>
            </a:r>
            <a:endParaRPr dirty="0"/>
          </a:p>
          <a:p>
            <a:pPr marL="0" indent="0">
              <a:lnSpc>
                <a:spcPct val="115000"/>
              </a:lnSpc>
              <a:spcBef>
                <a:spcPts val="622"/>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Assurez-vous que votre titre inclut non seulement le nom de la maladie, mais aussi la période couverte et le lieu, et que vos axes sont étiquetés. </a:t>
            </a:r>
            <a:endParaRPr dirty="0"/>
          </a:p>
          <a:p>
            <a:pPr marL="0" indent="0">
              <a:lnSpc>
                <a:spcPct val="115000"/>
              </a:lnSpc>
              <a:spcBef>
                <a:spcPts val="622"/>
              </a:spcBef>
              <a:buClr>
                <a:schemeClr val="dk1"/>
              </a:buClr>
              <a:buSzPts val="1200"/>
            </a:pPr>
            <a:endParaRPr dirty="0"/>
          </a:p>
          <a:p>
            <a:pPr marL="474254" lvl="1" indent="0">
              <a:lnSpc>
                <a:spcPct val="115000"/>
              </a:lnSpc>
              <a:spcBef>
                <a:spcPts val="622"/>
              </a:spcBef>
              <a:buClr>
                <a:schemeClr val="dk1"/>
              </a:buClr>
              <a:buSzPts val="1200"/>
            </a:pPr>
            <a:endParaRPr dirty="0">
              <a:solidFill>
                <a:srgbClr val="FF0000"/>
              </a:solidFill>
              <a:highlight>
                <a:srgbClr val="FF0000"/>
              </a:highlight>
            </a:endParaRPr>
          </a:p>
          <a:p>
            <a:pPr marL="0" indent="0">
              <a:spcBef>
                <a:spcPts val="996"/>
              </a:spcBef>
            </a:pPr>
            <a:endParaRPr dirty="0"/>
          </a:p>
        </p:txBody>
      </p:sp>
      <p:sp>
        <p:nvSpPr>
          <p:cNvPr id="402" name="Google Shape;402;p1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9" name="Google Shape;409;p1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deuxième figure peut être de n'importe quel type ou être un tableau.  Les deux infographies peuvent représenter des maladies différentes ou des aspects différents d'une même maladie (par exemple, la tendance temporelle et la répartition des cas selon l'âge et le sexe). Fournissez 1 à 2 phrases d'explication après chaque figure ou tableau. </a:t>
            </a:r>
            <a:r>
              <a:rPr lang="fr-FR" b="1" dirty="0"/>
              <a:t>&lt;CLIQUER&gt;</a:t>
            </a:r>
            <a:endParaRPr dirty="0"/>
          </a:p>
          <a:p>
            <a:pPr marL="0" indent="0">
              <a:lnSpc>
                <a:spcPct val="115000"/>
              </a:lnSpc>
              <a:spcBef>
                <a:spcPts val="622"/>
              </a:spcBef>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Voici un exemple de tableau présentant le nombre de cas confirmés de rougeole et le nombre cumulé de cas et d'hospitalisations par groupe d'âge dans le pays X en 2023.  Vous pouvez présenter les mêmes maladies chaque semaine ou varier les maladies d'une semaine à l'autre.</a:t>
            </a:r>
            <a:endParaRPr dirty="0"/>
          </a:p>
          <a:p>
            <a:pPr marL="177845" indent="-98803">
              <a:lnSpc>
                <a:spcPct val="115000"/>
              </a:lnSpc>
              <a:spcBef>
                <a:spcPts val="622"/>
              </a:spcBef>
              <a:buClr>
                <a:schemeClr val="dk1"/>
              </a:buClr>
              <a:buSzPts val="1200"/>
            </a:pPr>
            <a:endParaRPr b="1" dirty="0"/>
          </a:p>
          <a:p>
            <a:pPr marL="177845" indent="-177845">
              <a:lnSpc>
                <a:spcPct val="115000"/>
              </a:lnSpc>
              <a:spcBef>
                <a:spcPts val="622"/>
              </a:spcBef>
              <a:buClr>
                <a:schemeClr val="dk1"/>
              </a:buClr>
              <a:buSzPts val="1200"/>
              <a:buFont typeface="Noto Sans Symbols"/>
              <a:buChar char="▪"/>
            </a:pPr>
            <a:r>
              <a:rPr lang="fr-FR" b="1" u="sng" dirty="0"/>
              <a:t>Posez la question</a:t>
            </a:r>
            <a:r>
              <a:rPr lang="fr-FR" dirty="0"/>
              <a:t> : Quelles sont les questions que vous vous posez sur le rapport de synthèse de l'examen des données et de la surveillance ?</a:t>
            </a:r>
            <a:endParaRPr dirty="0"/>
          </a:p>
          <a:p>
            <a:pPr marL="177845" indent="-98803">
              <a:lnSpc>
                <a:spcPct val="115000"/>
              </a:lnSpc>
              <a:spcBef>
                <a:spcPts val="622"/>
              </a:spcBef>
              <a:buClr>
                <a:schemeClr val="dk1"/>
              </a:buClr>
              <a:buSzPts val="1200"/>
            </a:pPr>
            <a:endParaRPr dirty="0"/>
          </a:p>
          <a:p>
            <a:pPr marL="177845" indent="-177845">
              <a:lnSpc>
                <a:spcPct val="115000"/>
              </a:lnSpc>
              <a:spcBef>
                <a:spcPts val="622"/>
              </a:spcBef>
              <a:buClr>
                <a:schemeClr val="dk1"/>
              </a:buClr>
              <a:buSzPts val="1200"/>
              <a:buFont typeface="Noto Sans Symbols"/>
              <a:buChar char="▪"/>
            </a:pPr>
            <a:r>
              <a:rPr lang="fr-FR" b="1" u="sng" dirty="0"/>
              <a:t>Répondez</a:t>
            </a:r>
            <a:r>
              <a:rPr lang="fr-FR" dirty="0"/>
              <a:t> aux questions, le cas échéant.</a:t>
            </a:r>
            <a:endParaRPr dirty="0"/>
          </a:p>
          <a:p>
            <a:pPr marL="0" indent="0">
              <a:spcBef>
                <a:spcPts val="996"/>
              </a:spcBef>
            </a:pPr>
            <a:endParaRPr dirty="0"/>
          </a:p>
        </p:txBody>
      </p:sp>
      <p:sp>
        <p:nvSpPr>
          <p:cNvPr id="410" name="Google Shape;410;p1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1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7" name="Google Shape;417;p1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a:t>
            </a:r>
            <a:r>
              <a:rPr lang="fr-FR" dirty="0"/>
              <a:t>: </a:t>
            </a:r>
            <a:r>
              <a:rPr lang="fr-FR" dirty="0">
                <a:solidFill>
                  <a:srgbClr val="000000"/>
                </a:solidFill>
              </a:rPr>
              <a:t>Votre deuxième activité au cours de l'Intervalle de terrain 1 consistera à effectuer un audit de la qualité des données (AQD) et une analyse FFOM. </a:t>
            </a:r>
            <a:r>
              <a:rPr lang="fr-FR" b="1" dirty="0">
                <a:solidFill>
                  <a:srgbClr val="000000"/>
                </a:solidFill>
              </a:rPr>
              <a:t>&lt;</a:t>
            </a:r>
            <a:r>
              <a:rPr lang="fr-FR" b="1" dirty="0"/>
              <a:t>CLIQUER</a:t>
            </a:r>
            <a:r>
              <a:rPr lang="fr-FR" b="1" dirty="0">
                <a:solidFill>
                  <a:srgbClr val="000000"/>
                </a:solidFill>
              </a:rPr>
              <a:t>&gt; </a:t>
            </a:r>
            <a:r>
              <a:rPr lang="fr-FR" dirty="0">
                <a:solidFill>
                  <a:srgbClr val="000000"/>
                </a:solidFill>
              </a:rPr>
              <a:t>En fonction de votre programme, vous pouvez choisir de visiter l'un ou l'autre :</a:t>
            </a:r>
            <a:endParaRPr b="1" dirty="0"/>
          </a:p>
          <a:p>
            <a:pPr marL="652099" lvl="1" indent="-177845">
              <a:spcBef>
                <a:spcPts val="1245"/>
              </a:spcBef>
              <a:buSzPts val="1200"/>
              <a:buFont typeface="Courier New"/>
              <a:buChar char="o"/>
            </a:pPr>
            <a:r>
              <a:rPr lang="fr-FR" dirty="0">
                <a:solidFill>
                  <a:srgbClr val="000000"/>
                </a:solidFill>
              </a:rPr>
              <a:t>Trois structures sanitaires, ou</a:t>
            </a:r>
            <a:endParaRPr b="1" dirty="0"/>
          </a:p>
          <a:p>
            <a:pPr marL="652099" lvl="1" indent="-177845">
              <a:spcBef>
                <a:spcPts val="0"/>
              </a:spcBef>
              <a:buSzPts val="1200"/>
              <a:buFont typeface="Courier New"/>
              <a:buChar char="o"/>
            </a:pPr>
            <a:r>
              <a:rPr lang="fr-FR" dirty="0">
                <a:solidFill>
                  <a:srgbClr val="000000"/>
                </a:solidFill>
              </a:rPr>
              <a:t>Deux structures sanitaires et un </a:t>
            </a:r>
            <a:r>
              <a:rPr lang="fr-FR" b="1" dirty="0">
                <a:solidFill>
                  <a:srgbClr val="000000"/>
                </a:solidFill>
              </a:rPr>
              <a:t>laboratoire </a:t>
            </a:r>
            <a:r>
              <a:rPr lang="fr-FR" dirty="0">
                <a:solidFill>
                  <a:srgbClr val="000000"/>
                </a:solidFill>
              </a:rPr>
              <a:t>- le laboratoire de santé publique du district (s'il y en a un) ou le laboratoire de l'hôpital du district</a:t>
            </a:r>
            <a:r>
              <a:rPr lang="fr-FR" b="1" dirty="0">
                <a:solidFill>
                  <a:srgbClr val="000000"/>
                </a:solidFill>
              </a:rPr>
              <a:t>. </a:t>
            </a:r>
            <a:endParaRPr b="1" dirty="0"/>
          </a:p>
          <a:p>
            <a:pPr marL="0" indent="0">
              <a:spcBef>
                <a:spcPts val="1867"/>
              </a:spcBef>
            </a:pPr>
            <a:endParaRPr dirty="0">
              <a:solidFill>
                <a:srgbClr val="000000"/>
              </a:solidFill>
            </a:endParaRPr>
          </a:p>
          <a:p>
            <a:pPr marL="177845" indent="-177845">
              <a:spcBef>
                <a:spcPts val="1867"/>
              </a:spcBef>
              <a:buClr>
                <a:schemeClr val="dk1"/>
              </a:buClr>
              <a:buSzPts val="1200"/>
              <a:buFont typeface="Noto Sans Symbols"/>
              <a:buChar char="▪"/>
            </a:pPr>
            <a:r>
              <a:rPr lang="fr-FR" b="1" u="sng" dirty="0"/>
              <a:t>Dites</a:t>
            </a:r>
            <a:r>
              <a:rPr lang="fr-FR" b="1" dirty="0"/>
              <a:t> : </a:t>
            </a:r>
            <a:r>
              <a:rPr lang="fr-FR" dirty="0"/>
              <a:t>Une </a:t>
            </a:r>
            <a:r>
              <a:rPr lang="fr-FR" dirty="0">
                <a:solidFill>
                  <a:srgbClr val="000000"/>
                </a:solidFill>
              </a:rPr>
              <a:t>visite de </a:t>
            </a:r>
            <a:r>
              <a:rPr lang="fr-FR" dirty="0"/>
              <a:t>site </a:t>
            </a:r>
            <a:r>
              <a:rPr lang="fr-FR" dirty="0">
                <a:solidFill>
                  <a:srgbClr val="000000"/>
                </a:solidFill>
              </a:rPr>
              <a:t>dure généralement une demi-journée. Elle comprend les présentations, l'explication du travail, les entretiens avec les principaux responsables de la notification des maladies, l'examen de la collecte des données de surveillance et les questions relatives au laboratoire si vous décidez de visiter un laboratoire de santé publique. </a:t>
            </a:r>
            <a:r>
              <a:rPr lang="fr-FR" b="1" dirty="0">
                <a:solidFill>
                  <a:srgbClr val="000000"/>
                </a:solidFill>
              </a:rPr>
              <a:t>&lt;</a:t>
            </a:r>
            <a:r>
              <a:rPr lang="fr-FR" b="1" dirty="0"/>
              <a:t>CLIQUER</a:t>
            </a:r>
            <a:r>
              <a:rPr lang="fr-FR" b="1" dirty="0">
                <a:solidFill>
                  <a:srgbClr val="000000"/>
                </a:solidFill>
              </a:rPr>
              <a:t>&gt; </a:t>
            </a:r>
            <a:endParaRPr b="1" dirty="0"/>
          </a:p>
          <a:p>
            <a:pPr marL="0" indent="0">
              <a:lnSpc>
                <a:spcPct val="115000"/>
              </a:lnSpc>
              <a:spcBef>
                <a:spcPts val="1867"/>
              </a:spcBef>
              <a:buClr>
                <a:schemeClr val="dk1"/>
              </a:buClr>
              <a:buSzPts val="1200"/>
            </a:pPr>
            <a:endParaRPr dirty="0"/>
          </a:p>
          <a:p>
            <a:pPr marL="177845" indent="-177845">
              <a:lnSpc>
                <a:spcPct val="115000"/>
              </a:lnSpc>
              <a:spcBef>
                <a:spcPts val="2490"/>
              </a:spcBef>
              <a:buClr>
                <a:schemeClr val="dk1"/>
              </a:buClr>
              <a:buSzPts val="1200"/>
              <a:buFont typeface="Noto Sans Symbols"/>
              <a:buChar char="▪"/>
            </a:pPr>
            <a:r>
              <a:rPr lang="fr-FR" b="1" u="sng" dirty="0"/>
              <a:t>Posez la question</a:t>
            </a:r>
            <a:r>
              <a:rPr lang="fr-FR" dirty="0"/>
              <a:t> : Comment décidez-vous des structures ou des sites à visiter ?</a:t>
            </a:r>
            <a:endParaRPr dirty="0"/>
          </a:p>
          <a:p>
            <a:pPr marL="0" indent="0">
              <a:lnSpc>
                <a:spcPct val="115000"/>
              </a:lnSpc>
              <a:spcBef>
                <a:spcPts val="2490"/>
              </a:spcBef>
              <a:buClr>
                <a:schemeClr val="dk1"/>
              </a:buClr>
              <a:buSzPts val="1200"/>
            </a:pPr>
            <a:endParaRPr dirty="0"/>
          </a:p>
          <a:p>
            <a:pPr marL="177845" indent="-177845">
              <a:lnSpc>
                <a:spcPct val="115000"/>
              </a:lnSpc>
              <a:spcBef>
                <a:spcPts val="2490"/>
              </a:spcBef>
              <a:buClr>
                <a:schemeClr val="dk1"/>
              </a:buClr>
              <a:buSzPts val="1200"/>
              <a:buFont typeface="Noto Sans Symbols"/>
              <a:buChar char="▪"/>
            </a:pPr>
            <a:r>
              <a:rPr lang="fr-FR" b="1" u="sng" dirty="0"/>
              <a:t>Dites</a:t>
            </a:r>
            <a:r>
              <a:rPr lang="fr-FR" dirty="0"/>
              <a:t> : Considérez la visite d’une structure qui semble faire un assez bon travail, qui transmet des rapports la plupart du temps ou toujours à temps. Que </a:t>
            </a:r>
            <a:r>
              <a:rPr lang="fr-FR" dirty="0" err="1"/>
              <a:t>fait-elle</a:t>
            </a:r>
            <a:r>
              <a:rPr lang="fr-FR" dirty="0"/>
              <a:t> de bien ? Envisagez ensuite de visiter une structure dont les rapports sont médiocres, souvent en retard ou qui ne notifie pas du tout. Votre visite peut peut-être permettre d'identifier des obstacles ou conduire à des changements d'attitude qui se traduiront par une amélioration des rapports.</a:t>
            </a:r>
            <a:endParaRPr dirty="0"/>
          </a:p>
          <a:p>
            <a:pPr marL="0" indent="0">
              <a:spcBef>
                <a:spcPts val="1618"/>
              </a:spcBef>
            </a:pPr>
            <a:endParaRPr dirty="0"/>
          </a:p>
        </p:txBody>
      </p:sp>
      <p:sp>
        <p:nvSpPr>
          <p:cNvPr id="418" name="Google Shape;418;p1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1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4" name="Google Shape;424;p1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lnSpc>
                <a:spcPct val="115000"/>
              </a:lnSpc>
              <a:spcBef>
                <a:spcPts val="622"/>
              </a:spcBef>
              <a:buClr>
                <a:schemeClr val="dk1"/>
              </a:buClr>
              <a:buSzPts val="1200"/>
              <a:buFont typeface="Noto Sans Symbols"/>
              <a:buChar char="▪"/>
            </a:pPr>
            <a:r>
              <a:rPr lang="fr-FR" b="1" u="sng" dirty="0"/>
              <a:t>Posez la question</a:t>
            </a:r>
            <a:r>
              <a:rPr lang="fr-FR" dirty="0"/>
              <a:t> : Si vous procédez à des audits de la qualité des données et que vous fournissez un feedback qui permet d'améliorer les rapports de surveillance, comment cela peut-il affecter vos données ?</a:t>
            </a:r>
            <a:endParaRPr dirty="0"/>
          </a:p>
          <a:p>
            <a:pPr marL="177845" indent="-98803">
              <a:lnSpc>
                <a:spcPct val="115000"/>
              </a:lnSpc>
              <a:spcBef>
                <a:spcPts val="0"/>
              </a:spcBef>
              <a:buClr>
                <a:schemeClr val="dk1"/>
              </a:buClr>
              <a:buSzPts val="1200"/>
            </a:pPr>
            <a:endParaRPr dirty="0"/>
          </a:p>
          <a:p>
            <a:pPr marL="177845" indent="-177845">
              <a:lnSpc>
                <a:spcPct val="115000"/>
              </a:lnSpc>
              <a:spcBef>
                <a:spcPts val="0"/>
              </a:spcBef>
              <a:buClr>
                <a:schemeClr val="dk1"/>
              </a:buClr>
              <a:buSzPts val="1200"/>
              <a:buFont typeface="Noto Sans Symbols"/>
              <a:buChar char="▪"/>
            </a:pPr>
            <a:r>
              <a:rPr lang="fr-FR" b="1" u="sng" dirty="0"/>
              <a:t>Remerciez</a:t>
            </a:r>
            <a:r>
              <a:rPr lang="fr-FR" b="0" u="none" dirty="0"/>
              <a:t> les participants pour leurs réponses. </a:t>
            </a:r>
            <a:r>
              <a:rPr lang="fr-FR" b="1" dirty="0"/>
              <a:t>Réponse possible : </a:t>
            </a:r>
            <a:r>
              <a:rPr lang="fr-FR" i="1" dirty="0"/>
              <a:t>Vous pouvez noter une augmentation apparente des maladies parmi les données rapportées ; à mesure que la qualité s'améliore, des rapports plus complets sur les maladies peuvent être reçus des structures sanitaires. Des données de qualité sont synonymes de meilleures preuves pour la prise de décision.</a:t>
            </a:r>
            <a:endParaRPr dirty="0"/>
          </a:p>
          <a:p>
            <a:pPr marL="177845" indent="-98803">
              <a:lnSpc>
                <a:spcPct val="115000"/>
              </a:lnSpc>
              <a:spcBef>
                <a:spcPts val="0"/>
              </a:spcBef>
              <a:buClr>
                <a:schemeClr val="dk1"/>
              </a:buClr>
              <a:buSzPts val="1200"/>
            </a:pPr>
            <a:endParaRPr b="1" i="1" dirty="0"/>
          </a:p>
          <a:p>
            <a:pPr marL="177845" indent="-177845">
              <a:lnSpc>
                <a:spcPct val="115000"/>
              </a:lnSpc>
              <a:spcBef>
                <a:spcPts val="0"/>
              </a:spcBef>
              <a:buClr>
                <a:schemeClr val="dk1"/>
              </a:buClr>
              <a:buSzPts val="1200"/>
              <a:buFont typeface="Noto Sans Symbols"/>
              <a:buChar char="▪"/>
            </a:pPr>
            <a:r>
              <a:rPr lang="fr-FR" b="1" u="sng" dirty="0"/>
              <a:t>Posez la question</a:t>
            </a:r>
            <a:r>
              <a:rPr lang="fr-FR" dirty="0"/>
              <a:t> </a:t>
            </a:r>
            <a:r>
              <a:rPr lang="fr-FR" b="1" dirty="0"/>
              <a:t>: </a:t>
            </a:r>
            <a:r>
              <a:rPr lang="fr-FR" dirty="0"/>
              <a:t>Si vous constatez une augmentation, est-ce que cela signifie que vous avez plus de cas qu’avant ?</a:t>
            </a:r>
            <a:endParaRPr dirty="0"/>
          </a:p>
          <a:p>
            <a:pPr marL="177845" indent="-98803">
              <a:lnSpc>
                <a:spcPct val="115000"/>
              </a:lnSpc>
              <a:spcBef>
                <a:spcPts val="0"/>
              </a:spcBef>
              <a:buClr>
                <a:schemeClr val="dk1"/>
              </a:buClr>
              <a:buSzPts val="1200"/>
            </a:pPr>
            <a:endParaRPr b="1" u="sng" dirty="0"/>
          </a:p>
          <a:p>
            <a:pPr marL="177845" indent="-177845">
              <a:lnSpc>
                <a:spcPct val="115000"/>
              </a:lnSpc>
              <a:spcBef>
                <a:spcPts val="0"/>
              </a:spcBef>
              <a:buClr>
                <a:schemeClr val="dk1"/>
              </a:buClr>
              <a:buSzPts val="1200"/>
              <a:buFont typeface="Noto Sans Symbols"/>
              <a:buChar char="▪"/>
            </a:pPr>
            <a:r>
              <a:rPr lang="fr-FR" b="1" u="sng" dirty="0"/>
              <a:t>Remerciez</a:t>
            </a:r>
            <a:r>
              <a:rPr lang="fr-FR" b="0" u="none" dirty="0"/>
              <a:t> les participants pour leurs réponses. </a:t>
            </a:r>
            <a:r>
              <a:rPr lang="fr-FR" b="1" dirty="0"/>
              <a:t>Réponse : </a:t>
            </a:r>
            <a:r>
              <a:rPr lang="fr-FR" i="1" dirty="0"/>
              <a:t>Pas nécessairement. L'amélioration de la surveillance peut permettre de collecter des données qui n'étaient pas notifiées auparavant. Néanmoins, une meilleure notification améliore notre capacité à détecter les épidémies et à mieux comprendre la répartition des maladies dans le district, ce qui nous permet de mieux hiérarchiser les activités de prévention et de contrôle et d'utiliser les ressources de manière plus efficace.</a:t>
            </a:r>
            <a:endParaRPr dirty="0"/>
          </a:p>
          <a:p>
            <a:pPr marL="0" indent="0">
              <a:spcBef>
                <a:spcPts val="373"/>
              </a:spcBef>
            </a:pPr>
            <a:endParaRPr dirty="0"/>
          </a:p>
        </p:txBody>
      </p:sp>
      <p:sp>
        <p:nvSpPr>
          <p:cNvPr id="425" name="Google Shape;425;p1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0" name="Google Shape;290;p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Veuillez vous référer au guide d'activités de l'Intervalle de terrain 1. Ce guide vous aidera à mener les activités de terrain requises et vous préparer pour l'atelier 2.</a:t>
            </a:r>
            <a:endParaRPr dirty="0"/>
          </a:p>
          <a:p>
            <a:pPr marL="0" indent="0">
              <a:spcBef>
                <a:spcPts val="1618"/>
              </a:spcBef>
            </a:pPr>
            <a:endParaRPr dirty="0"/>
          </a:p>
        </p:txBody>
      </p:sp>
      <p:sp>
        <p:nvSpPr>
          <p:cNvPr id="291" name="Google Shape;291;p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2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2" name="Google Shape;432;p2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691"/>
              </a:spcBef>
              <a:buClr>
                <a:schemeClr val="dk1"/>
              </a:buClr>
              <a:buSzPts val="1200"/>
            </a:pPr>
            <a:endParaRPr b="1" u="sng" dirty="0"/>
          </a:p>
          <a:p>
            <a:pPr marL="177845" indent="-177845">
              <a:lnSpc>
                <a:spcPct val="115000"/>
              </a:lnSpc>
              <a:spcBef>
                <a:spcPts val="446"/>
              </a:spcBef>
              <a:buClr>
                <a:schemeClr val="dk1"/>
              </a:buClr>
              <a:buSzPts val="1200"/>
              <a:buFont typeface="Noto Sans Symbols"/>
              <a:buChar char="▪"/>
            </a:pPr>
            <a:r>
              <a:rPr lang="fr-FR" b="1" u="sng" dirty="0"/>
              <a:t>Dites</a:t>
            </a:r>
            <a:r>
              <a:rPr lang="fr-FR" b="1" dirty="0"/>
              <a:t> : </a:t>
            </a:r>
            <a:r>
              <a:rPr lang="fr-FR" dirty="0">
                <a:solidFill>
                  <a:srgbClr val="000000"/>
                </a:solidFill>
              </a:rPr>
              <a:t>Veuillez consulter la feuille de travail sur l'audit de la qualité des données dans votre Terrain 1 Directives pour </a:t>
            </a:r>
            <a:r>
              <a:rPr lang="fr-FR">
                <a:solidFill>
                  <a:srgbClr val="000000"/>
                </a:solidFill>
              </a:rPr>
              <a:t>les livrables. </a:t>
            </a:r>
            <a:r>
              <a:rPr lang="fr-FR" dirty="0"/>
              <a:t>La feuille de travail peut être adaptée au type de structures que vous visiterez. </a:t>
            </a:r>
            <a:r>
              <a:rPr lang="fr-FR" b="1" dirty="0">
                <a:solidFill>
                  <a:srgbClr val="000000"/>
                </a:solidFill>
              </a:rPr>
              <a:t>&lt;</a:t>
            </a:r>
            <a:r>
              <a:rPr lang="fr-FR" b="1" dirty="0"/>
              <a:t>CLIQUER</a:t>
            </a:r>
            <a:r>
              <a:rPr lang="fr-FR" b="1" dirty="0">
                <a:solidFill>
                  <a:srgbClr val="000000"/>
                </a:solidFill>
              </a:rPr>
              <a:t>&gt;</a:t>
            </a:r>
            <a:endParaRPr lang="fr-FR" dirty="0"/>
          </a:p>
          <a:p>
            <a:pPr marL="0" indent="0">
              <a:lnSpc>
                <a:spcPct val="115000"/>
              </a:lnSpc>
              <a:spcBef>
                <a:spcPts val="446"/>
              </a:spcBef>
            </a:pPr>
            <a:endParaRPr dirty="0">
              <a:solidFill>
                <a:srgbClr val="000000"/>
              </a:solidFill>
            </a:endParaRPr>
          </a:p>
          <a:p>
            <a:pPr marL="177845" indent="-177845">
              <a:lnSpc>
                <a:spcPct val="115000"/>
              </a:lnSpc>
              <a:spcBef>
                <a:spcPts val="446"/>
              </a:spcBef>
              <a:buClr>
                <a:schemeClr val="dk1"/>
              </a:buClr>
              <a:buSzPts val="1200"/>
              <a:buFont typeface="Noto Sans Symbols"/>
              <a:buChar char="▪"/>
            </a:pPr>
            <a:r>
              <a:rPr lang="fr-FR" b="1" u="sng" dirty="0"/>
              <a:t>Dites</a:t>
            </a:r>
            <a:r>
              <a:rPr lang="fr-FR" dirty="0"/>
              <a:t> : La première section est un résumé des </a:t>
            </a:r>
            <a:r>
              <a:rPr lang="fr-FR" i="1" dirty="0">
                <a:solidFill>
                  <a:srgbClr val="000000"/>
                </a:solidFill>
              </a:rPr>
              <a:t>personnes que vous avez rencontrées</a:t>
            </a:r>
            <a:r>
              <a:rPr lang="fr-FR" dirty="0">
                <a:solidFill>
                  <a:srgbClr val="000000"/>
                </a:solidFill>
              </a:rPr>
              <a:t>, des </a:t>
            </a:r>
            <a:r>
              <a:rPr lang="fr-FR" i="1" dirty="0">
                <a:solidFill>
                  <a:srgbClr val="000000"/>
                </a:solidFill>
              </a:rPr>
              <a:t>activités menées </a:t>
            </a:r>
            <a:r>
              <a:rPr lang="fr-FR" dirty="0">
                <a:solidFill>
                  <a:srgbClr val="000000"/>
                </a:solidFill>
              </a:rPr>
              <a:t>et </a:t>
            </a:r>
            <a:r>
              <a:rPr lang="fr-FR" i="1" dirty="0">
                <a:solidFill>
                  <a:srgbClr val="000000"/>
                </a:solidFill>
              </a:rPr>
              <a:t>du feedback que vous avez fourni</a:t>
            </a:r>
            <a:r>
              <a:rPr lang="fr-FR" dirty="0">
                <a:solidFill>
                  <a:srgbClr val="000000"/>
                </a:solidFill>
              </a:rPr>
              <a:t>. Vous compléterez cette section en dernier. </a:t>
            </a:r>
            <a:r>
              <a:rPr lang="fr-FR" b="1" dirty="0">
                <a:solidFill>
                  <a:srgbClr val="000000"/>
                </a:solidFill>
              </a:rPr>
              <a:t>&lt;</a:t>
            </a:r>
            <a:r>
              <a:rPr lang="fr-FR" b="1" dirty="0"/>
              <a:t>CLIQUER</a:t>
            </a:r>
            <a:r>
              <a:rPr lang="fr-FR" b="1" dirty="0">
                <a:solidFill>
                  <a:srgbClr val="000000"/>
                </a:solidFill>
              </a:rPr>
              <a:t>&gt;</a:t>
            </a:r>
            <a:endParaRPr dirty="0"/>
          </a:p>
          <a:p>
            <a:pPr marL="177845" indent="-98803">
              <a:lnSpc>
                <a:spcPct val="115000"/>
              </a:lnSpc>
              <a:spcBef>
                <a:spcPts val="446"/>
              </a:spcBef>
              <a:buClr>
                <a:schemeClr val="dk1"/>
              </a:buClr>
              <a:buSzPts val="1200"/>
            </a:pPr>
            <a:endParaRPr b="1" dirty="0">
              <a:solidFill>
                <a:srgbClr val="000000"/>
              </a:solidFill>
            </a:endParaRPr>
          </a:p>
          <a:p>
            <a:pPr marL="177845" indent="-177845">
              <a:lnSpc>
                <a:spcPct val="115000"/>
              </a:lnSpc>
              <a:spcBef>
                <a:spcPts val="446"/>
              </a:spcBef>
              <a:buClr>
                <a:schemeClr val="dk1"/>
              </a:buClr>
              <a:buSzPts val="1200"/>
              <a:buFont typeface="Noto Sans Symbols"/>
              <a:buChar char="▪"/>
            </a:pPr>
            <a:r>
              <a:rPr lang="fr-FR" b="1" u="sng" dirty="0"/>
              <a:t>Dites</a:t>
            </a:r>
            <a:r>
              <a:rPr lang="fr-FR" b="1" dirty="0"/>
              <a:t> </a:t>
            </a:r>
            <a:r>
              <a:rPr lang="fr-FR" dirty="0"/>
              <a:t>: Il y a 5 domaines de surveillance. Ces cinq domaines sont toujours les mêmes et doivent être couverts par votre audit, mais les questions peuvent être modifiées pour répondre à vos besoins. La liste des maladies à déclaration obligatoire doit également être mise à jour si nécessaire. </a:t>
            </a:r>
            <a:r>
              <a:rPr lang="fr-FR" b="1" dirty="0"/>
              <a:t>&lt;CLIQUER&gt; </a:t>
            </a:r>
            <a:r>
              <a:rPr lang="fr-FR" dirty="0"/>
              <a:t>Vous devez prévoir d'évaluer les mêmes éléments dans chaque structure sanitaire que vous visitez.</a:t>
            </a:r>
            <a:endParaRPr dirty="0"/>
          </a:p>
          <a:p>
            <a:pPr marL="0" indent="0">
              <a:spcBef>
                <a:spcPts val="373"/>
              </a:spcBef>
            </a:pPr>
            <a:endParaRPr dirty="0"/>
          </a:p>
        </p:txBody>
      </p:sp>
      <p:sp>
        <p:nvSpPr>
          <p:cNvPr id="433" name="Google Shape;433;p2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2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0" name="Google Shape;440;p2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Le premier domaine est la </a:t>
            </a:r>
            <a:r>
              <a:rPr lang="fr-FR" i="1" dirty="0"/>
              <a:t>collecte des données</a:t>
            </a:r>
            <a:r>
              <a:rPr lang="fr-FR" dirty="0"/>
              <a:t>. Les autres domaines sont la </a:t>
            </a:r>
            <a:r>
              <a:rPr lang="fr-FR" i="1" dirty="0"/>
              <a:t>confirmation en laboratoire, la révision des données, l'analyse et l'interprétation, et la communication des données. </a:t>
            </a:r>
            <a:r>
              <a:rPr lang="fr-FR" b="1" dirty="0"/>
              <a:t>&lt;CLIQUER&gt;</a:t>
            </a:r>
            <a:endParaRPr dirty="0"/>
          </a:p>
          <a:p>
            <a:pPr marL="177845" indent="-98803">
              <a:lnSpc>
                <a:spcPct val="115000"/>
              </a:lnSpc>
              <a:spcBef>
                <a:spcPts val="0"/>
              </a:spcBef>
              <a:buClr>
                <a:schemeClr val="dk1"/>
              </a:buClr>
              <a:buSzPts val="1200"/>
            </a:pPr>
            <a:endParaRPr i="1" dirty="0">
              <a:solidFill>
                <a:srgbClr val="000000"/>
              </a:solidFill>
            </a:endParaRPr>
          </a:p>
          <a:p>
            <a:pPr marL="177845" indent="-177845">
              <a:lnSpc>
                <a:spcPct val="115000"/>
              </a:lnSpc>
              <a:spcBef>
                <a:spcPts val="0"/>
              </a:spcBef>
              <a:buClr>
                <a:schemeClr val="dk1"/>
              </a:buClr>
              <a:buSzPts val="1200"/>
              <a:buFont typeface="Noto Sans Symbols"/>
              <a:buChar char="▪"/>
            </a:pPr>
            <a:r>
              <a:rPr lang="fr-FR" b="1" u="sng" dirty="0"/>
              <a:t>Dites</a:t>
            </a:r>
            <a:r>
              <a:rPr lang="fr-FR" dirty="0"/>
              <a:t> : </a:t>
            </a:r>
            <a:r>
              <a:rPr lang="fr-FR" dirty="0">
                <a:solidFill>
                  <a:srgbClr val="000000"/>
                </a:solidFill>
              </a:rPr>
              <a:t>Chacun de ces cinq domaines comporte de nombreuses questions. Voici quelques exemples de questions à poser sur l'analyse et l'interprétation des données.</a:t>
            </a:r>
            <a:endParaRPr dirty="0"/>
          </a:p>
          <a:p>
            <a:pPr marL="0" indent="0">
              <a:lnSpc>
                <a:spcPct val="115000"/>
              </a:lnSpc>
              <a:spcBef>
                <a:spcPts val="830"/>
              </a:spcBef>
              <a:buClr>
                <a:schemeClr val="dk1"/>
              </a:buClr>
              <a:buSzPts val="1200"/>
            </a:pPr>
            <a:endParaRPr dirty="0"/>
          </a:p>
          <a:p>
            <a:pPr marL="177845" indent="-177845">
              <a:lnSpc>
                <a:spcPct val="115000"/>
              </a:lnSpc>
              <a:spcBef>
                <a:spcPts val="830"/>
              </a:spcBef>
              <a:buClr>
                <a:schemeClr val="dk1"/>
              </a:buClr>
              <a:buSzPts val="1200"/>
              <a:buFont typeface="Noto Sans Symbols"/>
              <a:buChar char="▪"/>
            </a:pPr>
            <a:r>
              <a:rPr lang="fr-FR" b="1" u="sng" dirty="0"/>
              <a:t>Dites</a:t>
            </a:r>
            <a:r>
              <a:rPr lang="fr-FR" dirty="0"/>
              <a:t> : </a:t>
            </a:r>
            <a:r>
              <a:rPr lang="fr-FR" dirty="0">
                <a:solidFill>
                  <a:srgbClr val="000000"/>
                </a:solidFill>
              </a:rPr>
              <a:t>Outre les entretiens avec le personnel, vous pouvez également vous faire une idée du fonctionnement de la structure en examinant les registres de la clinique ou de l'hôpital et en faisant des observations dans les services et dans les zones administratives. </a:t>
            </a:r>
            <a:r>
              <a:rPr lang="fr-FR" b="1" dirty="0"/>
              <a:t>&lt;CLIQUER&gt;</a:t>
            </a:r>
            <a:endParaRPr dirty="0">
              <a:solidFill>
                <a:srgbClr val="000000"/>
              </a:solidFill>
            </a:endParaRPr>
          </a:p>
          <a:p>
            <a:pPr marL="177845" indent="-98803">
              <a:lnSpc>
                <a:spcPct val="115000"/>
              </a:lnSpc>
              <a:spcBef>
                <a:spcPts val="622"/>
              </a:spcBef>
              <a:buClr>
                <a:schemeClr val="dk1"/>
              </a:buClr>
              <a:buSzPts val="1200"/>
            </a:pPr>
            <a:endParaRPr b="1" u="sng" dirty="0">
              <a:solidFill>
                <a:srgbClr val="000000"/>
              </a:solidFill>
            </a:endParaRPr>
          </a:p>
          <a:p>
            <a:pPr marL="177845" indent="-177845">
              <a:lnSpc>
                <a:spcPct val="115000"/>
              </a:lnSpc>
              <a:spcBef>
                <a:spcPts val="622"/>
              </a:spcBef>
              <a:buClr>
                <a:schemeClr val="dk1"/>
              </a:buClr>
              <a:buSzPts val="1200"/>
              <a:buFont typeface="Noto Sans Symbols"/>
              <a:buChar char="▪"/>
            </a:pPr>
            <a:r>
              <a:rPr lang="fr-FR" b="1" u="sng" dirty="0"/>
              <a:t>Dites</a:t>
            </a:r>
            <a:r>
              <a:rPr lang="fr-FR" dirty="0"/>
              <a:t> : À la fin de chaque domaine, un espace de synthèse est prévu pour que vous puissiez noter vos observations ou réflexions sur les causes possibles des omissions ou des problèmes et les </a:t>
            </a:r>
            <a:r>
              <a:rPr lang="fr-FR" dirty="0">
                <a:solidFill>
                  <a:srgbClr val="000000"/>
                </a:solidFill>
              </a:rPr>
              <a:t>solutions recommandées, y compris la date cible et la personne responsable</a:t>
            </a:r>
            <a:r>
              <a:rPr lang="fr-FR" dirty="0"/>
              <a:t>.</a:t>
            </a:r>
            <a:endParaRPr dirty="0"/>
          </a:p>
        </p:txBody>
      </p:sp>
      <p:sp>
        <p:nvSpPr>
          <p:cNvPr id="441" name="Google Shape;441;p2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9" name="Google Shape;449;p2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solidFill>
                  <a:schemeClr val="tx1"/>
                </a:solidFill>
              </a:rPr>
              <a:t>Notes de l'instructeur :</a:t>
            </a:r>
            <a:endParaRPr dirty="0">
              <a:solidFill>
                <a:schemeClr val="tx1"/>
              </a:solidFill>
            </a:endParaRPr>
          </a:p>
          <a:p>
            <a:pPr marL="0" indent="0">
              <a:lnSpc>
                <a:spcPct val="115000"/>
              </a:lnSpc>
              <a:spcBef>
                <a:spcPts val="1245"/>
              </a:spcBef>
            </a:pPr>
            <a:endParaRPr b="1" i="1" dirty="0">
              <a:solidFill>
                <a:schemeClr val="tx1"/>
              </a:solidFill>
            </a:endParaRPr>
          </a:p>
          <a:p>
            <a:pPr marL="177845" indent="-177845">
              <a:lnSpc>
                <a:spcPct val="115000"/>
              </a:lnSpc>
              <a:spcBef>
                <a:spcPts val="1867"/>
              </a:spcBef>
              <a:buSzPts val="1200"/>
              <a:buFont typeface="Noto Sans Symbols"/>
              <a:buChar char="❖"/>
            </a:pPr>
            <a:r>
              <a:rPr lang="fr-FR" b="1" i="1" dirty="0">
                <a:solidFill>
                  <a:schemeClr val="tx1"/>
                </a:solidFill>
              </a:rPr>
              <a:t>Si l'analyse FFOM a été abordée dans une leçon précédente, la majeure partie du texte suivant peut être omise.  Sinon, vous pouvez poser des questions sur la méthode d'analyse FFOM en utilisant les notes ci-dessous comme un guide plutôt que comme un script.</a:t>
            </a:r>
            <a:endParaRPr dirty="0">
              <a:solidFill>
                <a:schemeClr val="tx1"/>
              </a:solidFill>
            </a:endParaRPr>
          </a:p>
          <a:p>
            <a:pPr marL="0" indent="0">
              <a:lnSpc>
                <a:spcPct val="115000"/>
              </a:lnSpc>
              <a:spcBef>
                <a:spcPts val="622"/>
              </a:spcBef>
            </a:pPr>
            <a:endParaRPr dirty="0">
              <a:solidFill>
                <a:schemeClr val="tx1"/>
              </a:solidFill>
            </a:endParaRPr>
          </a:p>
          <a:p>
            <a:pPr marL="177845" indent="-177845">
              <a:lnSpc>
                <a:spcPct val="115000"/>
              </a:lnSpc>
              <a:spcBef>
                <a:spcPts val="1245"/>
              </a:spcBef>
              <a:buClr>
                <a:schemeClr val="dk1"/>
              </a:buClr>
              <a:buSzPts val="1200"/>
              <a:buFont typeface="Noto Sans Symbols"/>
              <a:buChar char="▪"/>
            </a:pPr>
            <a:r>
              <a:rPr lang="fr-FR" b="1" u="sng" dirty="0">
                <a:solidFill>
                  <a:schemeClr val="tx1"/>
                </a:solidFill>
              </a:rPr>
              <a:t>Dites</a:t>
            </a:r>
            <a:r>
              <a:rPr lang="fr-FR" dirty="0">
                <a:solidFill>
                  <a:schemeClr val="tx1"/>
                </a:solidFill>
              </a:rPr>
              <a:t> : </a:t>
            </a:r>
            <a:r>
              <a:rPr lang="fr-FR" u="sng" dirty="0">
                <a:solidFill>
                  <a:schemeClr val="tx1"/>
                </a:solidFill>
              </a:rPr>
              <a:t>L</a:t>
            </a:r>
            <a:r>
              <a:rPr lang="fr-FR" dirty="0">
                <a:solidFill>
                  <a:schemeClr val="tx1"/>
                </a:solidFill>
              </a:rPr>
              <a:t>'étape suivante consiste à travailler avec votre mentor pour résumer les résultats de votre visite AQD, vos observations et vos idées dans une analyse FFOM (forces, faiblesses, opportunités et menaces). SWOT </a:t>
            </a:r>
            <a:r>
              <a:rPr lang="fr-FR" i="1" dirty="0">
                <a:solidFill>
                  <a:schemeClr val="tx1"/>
                </a:solidFill>
              </a:rPr>
              <a:t>en anglais</a:t>
            </a:r>
            <a:r>
              <a:rPr lang="fr-FR" dirty="0">
                <a:solidFill>
                  <a:schemeClr val="tx1"/>
                </a:solidFill>
              </a:rPr>
              <a:t> signifie </a:t>
            </a:r>
            <a:r>
              <a:rPr lang="fr-FR" dirty="0" err="1">
                <a:solidFill>
                  <a:schemeClr val="tx1"/>
                </a:solidFill>
              </a:rPr>
              <a:t>Strengths</a:t>
            </a:r>
            <a:r>
              <a:rPr lang="fr-FR" dirty="0">
                <a:solidFill>
                  <a:schemeClr val="tx1"/>
                </a:solidFill>
              </a:rPr>
              <a:t> (forces), </a:t>
            </a:r>
            <a:r>
              <a:rPr lang="fr-FR" dirty="0" err="1">
                <a:solidFill>
                  <a:schemeClr val="tx1"/>
                </a:solidFill>
              </a:rPr>
              <a:t>Weaknesses</a:t>
            </a:r>
            <a:r>
              <a:rPr lang="fr-FR" dirty="0">
                <a:solidFill>
                  <a:schemeClr val="tx1"/>
                </a:solidFill>
              </a:rPr>
              <a:t> (faiblesses), </a:t>
            </a:r>
            <a:r>
              <a:rPr lang="fr-FR" dirty="0" err="1">
                <a:solidFill>
                  <a:schemeClr val="tx1"/>
                </a:solidFill>
              </a:rPr>
              <a:t>Opportunities</a:t>
            </a:r>
            <a:r>
              <a:rPr lang="fr-FR" dirty="0">
                <a:solidFill>
                  <a:schemeClr val="tx1"/>
                </a:solidFill>
              </a:rPr>
              <a:t> (opportunités) et </a:t>
            </a:r>
            <a:r>
              <a:rPr lang="fr-FR" dirty="0" err="1">
                <a:solidFill>
                  <a:schemeClr val="tx1"/>
                </a:solidFill>
              </a:rPr>
              <a:t>Threats</a:t>
            </a:r>
            <a:r>
              <a:rPr lang="fr-FR" dirty="0">
                <a:solidFill>
                  <a:schemeClr val="tx1"/>
                </a:solidFill>
              </a:rPr>
              <a:t> (menaces).  Une analyse FFOM est une méthode permettant de résumer efficacement l'état d'une organisation ou d'une situation. Elle permet de communiquer des informations clés - positives (colonne de gauche) et </a:t>
            </a:r>
            <a:r>
              <a:rPr lang="fr-FR" dirty="0" err="1">
                <a:solidFill>
                  <a:schemeClr val="tx1"/>
                </a:solidFill>
              </a:rPr>
              <a:t>problematiques</a:t>
            </a:r>
            <a:r>
              <a:rPr lang="fr-FR" dirty="0">
                <a:solidFill>
                  <a:schemeClr val="tx1"/>
                </a:solidFill>
              </a:rPr>
              <a:t> (colonne de droite), qui peuvent être internes (rangée du haut) ou externes (rangée du bas).  Les observations et les idées développées par les participants doivent être classées dans l'un des quatre groupes distincts :</a:t>
            </a:r>
            <a:endParaRPr dirty="0">
              <a:solidFill>
                <a:schemeClr val="tx1"/>
              </a:solidFill>
            </a:endParaRPr>
          </a:p>
          <a:p>
            <a:pPr marL="0" indent="0">
              <a:lnSpc>
                <a:spcPct val="115000"/>
              </a:lnSpc>
              <a:spcBef>
                <a:spcPts val="1245"/>
              </a:spcBef>
            </a:pPr>
            <a:endParaRPr dirty="0">
              <a:solidFill>
                <a:schemeClr val="tx1"/>
              </a:solidFill>
            </a:endParaRPr>
          </a:p>
          <a:p>
            <a:pPr marL="652099" lvl="1" indent="-177845">
              <a:lnSpc>
                <a:spcPct val="115000"/>
              </a:lnSpc>
              <a:spcBef>
                <a:spcPts val="622"/>
              </a:spcBef>
              <a:buClr>
                <a:schemeClr val="dk1"/>
              </a:buClr>
              <a:buSzPts val="1200"/>
              <a:buFont typeface="Courier New"/>
              <a:buChar char="o"/>
            </a:pPr>
            <a:r>
              <a:rPr lang="fr-FR" b="1" dirty="0">
                <a:solidFill>
                  <a:schemeClr val="tx1"/>
                </a:solidFill>
              </a:rPr>
              <a:t>Forces </a:t>
            </a:r>
            <a:r>
              <a:rPr lang="fr-FR" dirty="0">
                <a:solidFill>
                  <a:schemeClr val="tx1"/>
                </a:solidFill>
              </a:rPr>
              <a:t>(F) (internes) : Aspects clés des structures sanitaires qui contribuent à la mise en place et au maintien d'une surveillance des maladies de haute qualité et à temps.</a:t>
            </a:r>
            <a:endParaRPr dirty="0">
              <a:solidFill>
                <a:schemeClr val="tx1"/>
              </a:solidFill>
            </a:endParaRPr>
          </a:p>
          <a:p>
            <a:pPr marL="889225" lvl="1" indent="-177845">
              <a:lnSpc>
                <a:spcPct val="115000"/>
              </a:lnSpc>
              <a:spcBef>
                <a:spcPts val="0"/>
              </a:spcBef>
              <a:buClr>
                <a:schemeClr val="dk1"/>
              </a:buClr>
              <a:buSzPts val="1200"/>
              <a:buFont typeface="Arial"/>
              <a:buChar char="•"/>
            </a:pPr>
            <a:r>
              <a:rPr lang="fr-FR" b="1" i="1" dirty="0">
                <a:solidFill>
                  <a:schemeClr val="tx1"/>
                </a:solidFill>
              </a:rPr>
              <a:t>Exemple : </a:t>
            </a:r>
            <a:r>
              <a:rPr lang="fr-FR" i="1" dirty="0">
                <a:solidFill>
                  <a:schemeClr val="tx1"/>
                </a:solidFill>
              </a:rPr>
              <a:t>Un directeur médical bien informé qui soutient la surveillance</a:t>
            </a:r>
            <a:endParaRPr dirty="0">
              <a:solidFill>
                <a:schemeClr val="tx1"/>
              </a:solidFill>
            </a:endParaRPr>
          </a:p>
          <a:p>
            <a:pPr marL="889225" lvl="1" indent="-98803">
              <a:lnSpc>
                <a:spcPct val="115000"/>
              </a:lnSpc>
              <a:spcBef>
                <a:spcPts val="622"/>
              </a:spcBef>
              <a:buClr>
                <a:schemeClr val="dk1"/>
              </a:buClr>
              <a:buSzPts val="1200"/>
            </a:pPr>
            <a:endParaRPr dirty="0">
              <a:solidFill>
                <a:schemeClr val="tx1"/>
              </a:solidFill>
            </a:endParaRPr>
          </a:p>
          <a:p>
            <a:pPr marL="652099" lvl="1" indent="-177845">
              <a:lnSpc>
                <a:spcPct val="115000"/>
              </a:lnSpc>
              <a:spcBef>
                <a:spcPts val="622"/>
              </a:spcBef>
              <a:buClr>
                <a:schemeClr val="dk1"/>
              </a:buClr>
              <a:buSzPts val="1200"/>
              <a:buFont typeface="Courier New"/>
              <a:buChar char="o"/>
            </a:pPr>
            <a:r>
              <a:rPr lang="fr-FR" b="1" dirty="0">
                <a:solidFill>
                  <a:schemeClr val="tx1"/>
                </a:solidFill>
              </a:rPr>
              <a:t>Faiblesses </a:t>
            </a:r>
            <a:r>
              <a:rPr lang="fr-FR" dirty="0">
                <a:solidFill>
                  <a:schemeClr val="tx1"/>
                </a:solidFill>
              </a:rPr>
              <a:t>(F) (internes) : Aspects clés des structures sanitaires qui constituent des obstacles à la mise en place et au maintien d'une surveillance de qualité et en temps voulu.</a:t>
            </a:r>
            <a:endParaRPr dirty="0">
              <a:solidFill>
                <a:schemeClr val="tx1"/>
              </a:solidFill>
            </a:endParaRPr>
          </a:p>
          <a:p>
            <a:pPr marL="889225" lvl="1" indent="-177845">
              <a:lnSpc>
                <a:spcPct val="115000"/>
              </a:lnSpc>
              <a:spcBef>
                <a:spcPts val="0"/>
              </a:spcBef>
              <a:buClr>
                <a:schemeClr val="dk1"/>
              </a:buClr>
              <a:buSzPts val="1200"/>
              <a:buFont typeface="Arial"/>
              <a:buChar char="•"/>
            </a:pPr>
            <a:r>
              <a:rPr lang="fr-FR" b="1" i="1" dirty="0">
                <a:solidFill>
                  <a:schemeClr val="tx1"/>
                </a:solidFill>
              </a:rPr>
              <a:t>Exemple : </a:t>
            </a:r>
            <a:r>
              <a:rPr lang="fr-FR" i="1" dirty="0">
                <a:solidFill>
                  <a:schemeClr val="tx1"/>
                </a:solidFill>
              </a:rPr>
              <a:t>Le personnel n'est pas bien informé de la nécessité de notifier les maladies ou de la manière de le faire</a:t>
            </a:r>
            <a:endParaRPr dirty="0">
              <a:solidFill>
                <a:schemeClr val="tx1"/>
              </a:solidFill>
            </a:endParaRPr>
          </a:p>
          <a:p>
            <a:pPr marL="889225" lvl="1" indent="-98803">
              <a:lnSpc>
                <a:spcPct val="115000"/>
              </a:lnSpc>
              <a:spcBef>
                <a:spcPts val="622"/>
              </a:spcBef>
              <a:buClr>
                <a:schemeClr val="dk1"/>
              </a:buClr>
              <a:buSzPts val="1200"/>
            </a:pPr>
            <a:endParaRPr i="1" dirty="0">
              <a:solidFill>
                <a:schemeClr val="tx1"/>
              </a:solidFill>
            </a:endParaRPr>
          </a:p>
          <a:p>
            <a:pPr marL="652099" lvl="1" indent="-177845">
              <a:lnSpc>
                <a:spcPct val="115000"/>
              </a:lnSpc>
              <a:spcBef>
                <a:spcPts val="622"/>
              </a:spcBef>
              <a:buClr>
                <a:schemeClr val="dk1"/>
              </a:buClr>
              <a:buSzPts val="1200"/>
              <a:buFont typeface="Courier New"/>
              <a:buChar char="o"/>
            </a:pPr>
            <a:r>
              <a:rPr lang="fr-FR" b="1" dirty="0">
                <a:solidFill>
                  <a:schemeClr val="tx1"/>
                </a:solidFill>
              </a:rPr>
              <a:t>Opportunités </a:t>
            </a:r>
            <a:r>
              <a:rPr lang="fr-FR" dirty="0">
                <a:solidFill>
                  <a:schemeClr val="tx1"/>
                </a:solidFill>
              </a:rPr>
              <a:t>(O) (externes) : Aspects externes qui pourraient être disponibles pour contribuer à une surveillance des maladies de haute qualité et en temps utile.</a:t>
            </a:r>
            <a:endParaRPr dirty="0">
              <a:solidFill>
                <a:schemeClr val="tx1"/>
              </a:solidFill>
            </a:endParaRPr>
          </a:p>
          <a:p>
            <a:pPr marL="889225" lvl="1" indent="-177845">
              <a:lnSpc>
                <a:spcPct val="115000"/>
              </a:lnSpc>
              <a:spcBef>
                <a:spcPts val="0"/>
              </a:spcBef>
              <a:buClr>
                <a:schemeClr val="dk1"/>
              </a:buClr>
              <a:buSzPts val="1200"/>
              <a:buFont typeface="Arial"/>
              <a:buChar char="•"/>
            </a:pPr>
            <a:r>
              <a:rPr lang="fr-FR" b="1" i="1" dirty="0">
                <a:solidFill>
                  <a:schemeClr val="tx1"/>
                </a:solidFill>
              </a:rPr>
              <a:t>Exemple :</a:t>
            </a:r>
            <a:r>
              <a:rPr lang="fr-FR" dirty="0">
                <a:solidFill>
                  <a:schemeClr val="tx1"/>
                </a:solidFill>
              </a:rPr>
              <a:t> Ressources de l'OMS disponibles pour assurer la formation</a:t>
            </a:r>
            <a:endParaRPr dirty="0">
              <a:solidFill>
                <a:schemeClr val="tx1"/>
              </a:solidFill>
            </a:endParaRPr>
          </a:p>
          <a:p>
            <a:pPr marL="889225" lvl="1" indent="-98803">
              <a:lnSpc>
                <a:spcPct val="115000"/>
              </a:lnSpc>
              <a:spcBef>
                <a:spcPts val="622"/>
              </a:spcBef>
              <a:buClr>
                <a:schemeClr val="dk1"/>
              </a:buClr>
              <a:buSzPts val="1200"/>
            </a:pPr>
            <a:endParaRPr dirty="0">
              <a:solidFill>
                <a:schemeClr val="tx1"/>
              </a:solidFill>
            </a:endParaRPr>
          </a:p>
          <a:p>
            <a:pPr marL="652099" lvl="1" indent="-177845">
              <a:lnSpc>
                <a:spcPct val="115000"/>
              </a:lnSpc>
              <a:spcBef>
                <a:spcPts val="622"/>
              </a:spcBef>
              <a:buClr>
                <a:schemeClr val="dk1"/>
              </a:buClr>
              <a:buSzPts val="1200"/>
              <a:buFont typeface="Courier New"/>
              <a:buChar char="o"/>
            </a:pPr>
            <a:r>
              <a:rPr lang="fr-FR" b="1" dirty="0">
                <a:solidFill>
                  <a:schemeClr val="tx1"/>
                </a:solidFill>
              </a:rPr>
              <a:t>Menaces </a:t>
            </a:r>
            <a:r>
              <a:rPr lang="fr-FR" dirty="0">
                <a:solidFill>
                  <a:schemeClr val="tx1"/>
                </a:solidFill>
              </a:rPr>
              <a:t>(M) (externes) Facteurs externes, indépendants de la volonté de l'organisation, qui pourraient entraver ou empêcher la réalisation des objectifs.</a:t>
            </a:r>
            <a:endParaRPr b="1" i="1" dirty="0">
              <a:solidFill>
                <a:schemeClr val="tx1"/>
              </a:solidFill>
            </a:endParaRPr>
          </a:p>
          <a:p>
            <a:pPr marL="474254" lvl="1" indent="0">
              <a:lnSpc>
                <a:spcPct val="115000"/>
              </a:lnSpc>
              <a:spcBef>
                <a:spcPts val="622"/>
              </a:spcBef>
              <a:buSzPts val="1200"/>
            </a:pPr>
            <a:r>
              <a:rPr lang="fr-FR" b="1" i="1" dirty="0">
                <a:solidFill>
                  <a:schemeClr val="tx1"/>
                </a:solidFill>
              </a:rPr>
              <a:t>     .    Exemple : </a:t>
            </a:r>
            <a:r>
              <a:rPr lang="fr-FR" dirty="0">
                <a:solidFill>
                  <a:schemeClr val="tx1"/>
                </a:solidFill>
              </a:rPr>
              <a:t>Une mauvaise connectivité internet limite le téléchargement en temps voulu des données de surveillance.</a:t>
            </a:r>
            <a:endParaRPr dirty="0">
              <a:solidFill>
                <a:schemeClr val="tx1"/>
              </a:solidFill>
            </a:endParaRPr>
          </a:p>
          <a:p>
            <a:pPr marL="0" indent="0">
              <a:lnSpc>
                <a:spcPct val="115000"/>
              </a:lnSpc>
              <a:spcBef>
                <a:spcPts val="622"/>
              </a:spcBef>
              <a:buClr>
                <a:schemeClr val="dk1"/>
              </a:buClr>
              <a:buSzPts val="1200"/>
            </a:pPr>
            <a:br>
              <a:rPr lang="fr-FR" dirty="0"/>
            </a:br>
            <a:r>
              <a:rPr lang="fr-FR" dirty="0"/>
              <a:t> </a:t>
            </a:r>
            <a:endParaRPr dirty="0"/>
          </a:p>
          <a:p>
            <a:pPr marL="0" indent="0">
              <a:spcBef>
                <a:spcPts val="373"/>
              </a:spcBef>
            </a:pPr>
            <a:endParaRPr dirty="0"/>
          </a:p>
        </p:txBody>
      </p:sp>
      <p:sp>
        <p:nvSpPr>
          <p:cNvPr id="450" name="Google Shape;450;p2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4" name="Google Shape;464;p2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0"/>
              </a:spcBef>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dirty="0"/>
              <a:t> : Pour l'activité 3, vous êtes encouragés à travailler avec un participant d'un secteur différent pour créer un tableau de surveillance qui combine les données de deux secteurs ou plus. Vous pouvez sélectionner quelques zoonoses hautement prioritaires, des maladies à transmission vectorielle ou une maladie ayant une composante environnementale pour laquelle des données de surveillance sont collectées. Le nombre de cas et les variables peuvent être comparés en fonction du lieu ou du temps. </a:t>
            </a:r>
            <a:r>
              <a:rPr lang="fr-FR" b="1" dirty="0"/>
              <a:t>&lt;CLIQUER&gt;</a:t>
            </a:r>
            <a:endParaRPr dirty="0"/>
          </a:p>
          <a:p>
            <a:pPr marL="0" indent="0">
              <a:lnSpc>
                <a:spcPct val="115000"/>
              </a:lnSpc>
              <a:spcBef>
                <a:spcPts val="0"/>
              </a:spcBef>
            </a:pPr>
            <a:endParaRPr dirty="0"/>
          </a:p>
          <a:p>
            <a:pPr marL="177845" indent="-177845">
              <a:lnSpc>
                <a:spcPct val="115000"/>
              </a:lnSpc>
              <a:spcBef>
                <a:spcPts val="0"/>
              </a:spcBef>
              <a:buClr>
                <a:schemeClr val="dk1"/>
              </a:buClr>
              <a:buSzPts val="1200"/>
              <a:buFont typeface="Noto Sans Symbols"/>
              <a:buChar char="▪"/>
            </a:pPr>
            <a:r>
              <a:rPr lang="fr-FR" b="1" u="sng" dirty="0"/>
              <a:t>Dites</a:t>
            </a:r>
            <a:r>
              <a:rPr lang="fr-FR" dirty="0"/>
              <a:t> : Voici un exemple de tableau tiré d'un bulletin Une Seule Santé dans lequel des données de surveillance provenant des secteurs de la santé humaine et de la santé animale ont été combinées pour deux maladies zoonotiques. Avant de combiner les données, il est important de s'assurer qu'elles représentent la même zone géographique et la même période. Toute divergence doit être notée. Une telle présentation des données facilite la communication entre les secteurs : Toute augmentation soudaine du nombre de cas dans un secteur doit alerter les autres secteurs pour qu'ils revoient leurs données. </a:t>
            </a:r>
            <a:endParaRPr dirty="0"/>
          </a:p>
          <a:p>
            <a:pPr marL="177845" indent="-98803">
              <a:lnSpc>
                <a:spcPct val="115000"/>
              </a:lnSpc>
              <a:spcBef>
                <a:spcPts val="0"/>
              </a:spcBef>
              <a:buClr>
                <a:schemeClr val="dk1"/>
              </a:buClr>
              <a:buSzPts val="1200"/>
            </a:pPr>
            <a:endParaRPr dirty="0">
              <a:solidFill>
                <a:srgbClr val="000000"/>
              </a:solidFill>
            </a:endParaRPr>
          </a:p>
          <a:p>
            <a:pPr marL="177845" indent="-177845">
              <a:lnSpc>
                <a:spcPct val="115000"/>
              </a:lnSpc>
              <a:spcBef>
                <a:spcPts val="0"/>
              </a:spcBef>
              <a:buSzPts val="1200"/>
              <a:buFont typeface="Noto Sans Symbols"/>
              <a:buChar char="▪"/>
            </a:pPr>
            <a:r>
              <a:rPr lang="fr-FR" b="1" u="sng" dirty="0">
                <a:solidFill>
                  <a:srgbClr val="000000"/>
                </a:solidFill>
              </a:rPr>
              <a:t>Dites</a:t>
            </a:r>
            <a:r>
              <a:rPr lang="fr-FR" dirty="0">
                <a:solidFill>
                  <a:srgbClr val="000000"/>
                </a:solidFill>
              </a:rPr>
              <a:t> : Le tableau peut être soumis individuellement avec un résumé des résultats. Il peut également être </a:t>
            </a:r>
            <a:r>
              <a:rPr lang="fr-FR" i="1" dirty="0">
                <a:solidFill>
                  <a:srgbClr val="000000"/>
                </a:solidFill>
              </a:rPr>
              <a:t>intégré au rapport de synthèse de la surveillance hebdomadaire, </a:t>
            </a:r>
            <a:r>
              <a:rPr lang="fr-FR" dirty="0">
                <a:solidFill>
                  <a:srgbClr val="000000"/>
                </a:solidFill>
              </a:rPr>
              <a:t>si les données représentent la même région et la même période que le reste du rapport de synthèse de la surveillance hebdomadaire</a:t>
            </a:r>
            <a:r>
              <a:rPr lang="fr-FR" i="1" dirty="0">
                <a:solidFill>
                  <a:srgbClr val="000000"/>
                </a:solidFill>
              </a:rPr>
              <a:t>. </a:t>
            </a:r>
            <a:r>
              <a:rPr lang="fr-FR" dirty="0">
                <a:solidFill>
                  <a:srgbClr val="000000"/>
                </a:solidFill>
              </a:rPr>
              <a:t>Si des participants de différents secteurs travaillent ensemble à l'élaboration du tableau, chacun peut incorporer le même tableau dans son propre rapport de surveillance hebdomadaire. </a:t>
            </a:r>
            <a:endParaRPr dirty="0"/>
          </a:p>
          <a:p>
            <a:pPr marL="0" indent="0">
              <a:lnSpc>
                <a:spcPct val="115000"/>
              </a:lnSpc>
              <a:spcBef>
                <a:spcPts val="446"/>
              </a:spcBef>
            </a:pPr>
            <a:r>
              <a:rPr lang="fr-FR" dirty="0">
                <a:solidFill>
                  <a:srgbClr val="000000"/>
                </a:solidFill>
              </a:rPr>
              <a:t> </a:t>
            </a:r>
            <a:endParaRPr dirty="0"/>
          </a:p>
          <a:p>
            <a:pPr marL="0" indent="0">
              <a:spcBef>
                <a:spcPts val="373"/>
              </a:spcBef>
            </a:pPr>
            <a:endParaRPr dirty="0"/>
          </a:p>
        </p:txBody>
      </p:sp>
      <p:sp>
        <p:nvSpPr>
          <p:cNvPr id="465" name="Google Shape;465;p2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2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3" name="Google Shape;473;p2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0"/>
              </a:spcBef>
            </a:pPr>
            <a:endParaRPr dirty="0"/>
          </a:p>
          <a:p>
            <a:pPr marL="177845" indent="-177845">
              <a:spcBef>
                <a:spcPts val="373"/>
              </a:spcBef>
              <a:buClr>
                <a:schemeClr val="dk1"/>
              </a:buClr>
              <a:buSzPts val="1200"/>
              <a:buFont typeface="Noto Sans Symbols"/>
              <a:buChar char="▪"/>
            </a:pPr>
            <a:r>
              <a:rPr lang="fr-FR" b="1" u="sng" dirty="0"/>
              <a:t>Dites</a:t>
            </a:r>
            <a:r>
              <a:rPr lang="fr-FR" dirty="0"/>
              <a:t> : Voici quelques exemples de la manière dont on peut combiner des données provenant de différents secteurs. </a:t>
            </a:r>
            <a:r>
              <a:rPr lang="fr-FR" b="1" dirty="0"/>
              <a:t>&lt;CLIQUER&gt; </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Pour les zoonoses, plusieurs maladies peuvent être sélectionnées afin de comparer le nombre de cas humains et animaux pour la période de surveillance de six semaines. Une autre option consiste à sélectionner une maladie et à étendre la période à des mois ou des années. </a:t>
            </a:r>
            <a:r>
              <a:rPr lang="fr-FR" b="1" dirty="0"/>
              <a:t>&lt;CLIQUER&gt;</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Pour les maladies à transmission vectorielle, les données relatives aux cas humains peuvent être comparées aux données environnementales, telles que les données recueillies dans le cadre de la surveillance des vecteurs. La surveillance des vecteurs fait souvent appel au laboratoire pour l'identification et l'analyse moléculaire. Le paludisme est présenté comme un exemple ici. </a:t>
            </a:r>
            <a:r>
              <a:rPr lang="fr-FR" b="1" dirty="0"/>
              <a:t>&lt;CLIQUER&gt; </a:t>
            </a:r>
            <a:endParaRPr dirty="0"/>
          </a:p>
          <a:p>
            <a:pPr marL="177845" indent="-98803">
              <a:spcBef>
                <a:spcPts val="373"/>
              </a:spcBef>
              <a:buClr>
                <a:schemeClr val="dk1"/>
              </a:buClr>
              <a:buSzPts val="1200"/>
            </a:pPr>
            <a:endParaRPr b="1" dirty="0"/>
          </a:p>
          <a:p>
            <a:pPr marL="177845" indent="-177845">
              <a:spcBef>
                <a:spcPts val="373"/>
              </a:spcBef>
              <a:buClr>
                <a:schemeClr val="dk1"/>
              </a:buClr>
              <a:buSzPts val="1200"/>
              <a:buFont typeface="Noto Sans Symbols"/>
              <a:buChar char="▪"/>
            </a:pPr>
            <a:r>
              <a:rPr lang="fr-FR" b="1" u="sng" dirty="0"/>
              <a:t>Dites</a:t>
            </a:r>
            <a:r>
              <a:rPr lang="fr-FR" dirty="0"/>
              <a:t> : Certaines maladies affectent les humains et les animaux, et ont également des vecteurs arthropodes. Les données peuvent être combinées à partir des trois secteurs afin de les comparer et d'être en mesure d'analyser les tendances en matière de distribution et de temps. </a:t>
            </a:r>
            <a:endParaRPr dirty="0"/>
          </a:p>
          <a:p>
            <a:pPr marL="0" indent="0">
              <a:spcBef>
                <a:spcPts val="373"/>
              </a:spcBef>
            </a:pPr>
            <a:endParaRPr dirty="0"/>
          </a:p>
          <a:p>
            <a:pPr marL="0" indent="0">
              <a:spcBef>
                <a:spcPts val="373"/>
              </a:spcBef>
            </a:pPr>
            <a:endParaRPr dirty="0"/>
          </a:p>
        </p:txBody>
      </p:sp>
      <p:sp>
        <p:nvSpPr>
          <p:cNvPr id="474" name="Google Shape;474;p2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5" name="Google Shape;485;p2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a:t>
            </a:r>
            <a:r>
              <a:rPr lang="fr-FR" dirty="0">
                <a:solidFill>
                  <a:srgbClr val="000000"/>
                </a:solidFill>
              </a:rPr>
              <a:t>La dernière activité consiste à modifier les activités de votre propre bureau.  </a:t>
            </a:r>
            <a:r>
              <a:rPr lang="fr-FR" dirty="0"/>
              <a:t>En fin de compte, ces activités devraient conduire à des changements dans la manière dont votre bureau effectue la surveillance.  Un exemple : « Qu'y a-t-il sur votre mur ? » Les murs du bureau de surveillance sont-ils vierges ? </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b="1" dirty="0"/>
              <a:t> : </a:t>
            </a:r>
            <a:r>
              <a:rPr lang="fr-FR" dirty="0"/>
              <a:t>Une démonstration importante de l'utilisation des données de santé pour guider la prise de décision est l'affichage des données de santé, des tendances des maladies et des informations sur les questions de santé publique importantes sur les murs des structures sanitaires, des laboratoires et des bureaux de santé de district responsables de la surveillance des maladies et de la réponse à celles-ci.</a:t>
            </a:r>
            <a:endParaRPr dirty="0"/>
          </a:p>
          <a:p>
            <a:pPr marL="0" indent="0">
              <a:spcBef>
                <a:spcPts val="1618"/>
              </a:spcBef>
            </a:pPr>
            <a:endParaRPr dirty="0"/>
          </a:p>
        </p:txBody>
      </p:sp>
      <p:sp>
        <p:nvSpPr>
          <p:cNvPr id="486" name="Google Shape;486;p2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2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2" name="Google Shape;492;p2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Au cours des visites des structures sanitaires dans le cadre de l'audit de la qualité des données (AQD), les participants doivent faire des observations sur les rapports de surveillance et s'enquérir des affiches, des graphiques, des tableaux, des diagrammes ou d'autres informations sur la surveillance des maladies affichés bien en vue sur les murs des bureaux de surveillance, des laboratoires ou des hôpitaux. Demandez-vous si </a:t>
            </a:r>
            <a:r>
              <a:rPr lang="fr-FR" dirty="0"/>
              <a:t>le personnel et le directeur peuvent facilement voir ou trouver immédiatement des informations sur ce qui se passe dans la communauté, ce qui est la raison d'être de la surveillance !</a:t>
            </a:r>
            <a:endParaRPr dirty="0">
              <a:solidFill>
                <a:srgbClr val="000000"/>
              </a:solidFill>
            </a:endParaRPr>
          </a:p>
          <a:p>
            <a:pPr marL="0" indent="0">
              <a:lnSpc>
                <a:spcPct val="115000"/>
              </a:lnSpc>
              <a:spcBef>
                <a:spcPts val="1867"/>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Ces photos montrent les murs des </a:t>
            </a:r>
            <a:r>
              <a:rPr lang="fr-FR" dirty="0"/>
              <a:t>bureaux de surveillance des districts couverts de tableaux, de graphiques et de cartes dans </a:t>
            </a:r>
            <a:r>
              <a:rPr lang="fr-FR" dirty="0">
                <a:solidFill>
                  <a:srgbClr val="000000"/>
                </a:solidFill>
              </a:rPr>
              <a:t>différents pays.</a:t>
            </a:r>
            <a:endParaRPr dirty="0"/>
          </a:p>
          <a:p>
            <a:pPr marL="177845" indent="-98803">
              <a:lnSpc>
                <a:spcPct val="115000"/>
              </a:lnSpc>
              <a:spcBef>
                <a:spcPts val="1867"/>
              </a:spcBef>
              <a:buClr>
                <a:schemeClr val="dk1"/>
              </a:buClr>
              <a:buSzPts val="1200"/>
            </a:pPr>
            <a:endParaRPr b="1" dirty="0">
              <a:solidFill>
                <a:srgbClr val="000000"/>
              </a:solidFill>
            </a:endParaRPr>
          </a:p>
          <a:p>
            <a:pPr marL="177845" indent="-177845">
              <a:lnSpc>
                <a:spcPct val="115000"/>
              </a:lnSpc>
              <a:spcBef>
                <a:spcPts val="1867"/>
              </a:spcBef>
              <a:buClr>
                <a:schemeClr val="dk1"/>
              </a:buClr>
              <a:buSzPts val="1200"/>
              <a:buFont typeface="Noto Sans Symbols"/>
              <a:buChar char="▪"/>
            </a:pPr>
            <a:r>
              <a:rPr lang="fr-FR" b="1" u="sng" dirty="0"/>
              <a:t>Posez la question</a:t>
            </a:r>
            <a:r>
              <a:rPr lang="fr-FR" dirty="0"/>
              <a:t> : Pensez-vous que les structures de votre district disposent de ces informations ? Pensez-vous qu'il serait utile de les afficher sur les murs s’une structure sanitaire ?</a:t>
            </a:r>
            <a:endParaRPr dirty="0"/>
          </a:p>
          <a:p>
            <a:pPr marL="177845" indent="-98803">
              <a:lnSpc>
                <a:spcPct val="115000"/>
              </a:lnSpc>
              <a:spcBef>
                <a:spcPts val="1867"/>
              </a:spcBef>
              <a:buClr>
                <a:schemeClr val="dk1"/>
              </a:buClr>
              <a:buSzPts val="1200"/>
            </a:pPr>
            <a:endParaRPr dirty="0"/>
          </a:p>
          <a:p>
            <a:pPr marL="177845" indent="-177845">
              <a:lnSpc>
                <a:spcPct val="115000"/>
              </a:lnSpc>
              <a:spcBef>
                <a:spcPts val="1867"/>
              </a:spcBef>
              <a:buClr>
                <a:schemeClr val="dk1"/>
              </a:buClr>
              <a:buSzPts val="1200"/>
              <a:buFont typeface="Noto Sans Symbols"/>
              <a:buChar char="▪"/>
            </a:pPr>
            <a:r>
              <a:rPr lang="fr-FR" b="1" u="sng" dirty="0"/>
              <a:t>Remerciez</a:t>
            </a:r>
            <a:r>
              <a:rPr lang="fr-FR" dirty="0"/>
              <a:t> les participants pour leurs réponses.</a:t>
            </a:r>
            <a:endParaRPr dirty="0"/>
          </a:p>
          <a:p>
            <a:pPr marL="474254" indent="-474254">
              <a:lnSpc>
                <a:spcPct val="115000"/>
              </a:lnSpc>
              <a:spcBef>
                <a:spcPts val="1867"/>
              </a:spcBef>
            </a:pPr>
            <a:endParaRPr dirty="0"/>
          </a:p>
          <a:p>
            <a:pPr marL="0" indent="0">
              <a:lnSpc>
                <a:spcPct val="115000"/>
              </a:lnSpc>
              <a:spcBef>
                <a:spcPts val="1245"/>
              </a:spcBef>
            </a:pPr>
            <a:r>
              <a:rPr lang="fr-FR" b="1" i="1" dirty="0"/>
              <a:t>	</a:t>
            </a:r>
            <a:endParaRPr dirty="0"/>
          </a:p>
        </p:txBody>
      </p:sp>
      <p:sp>
        <p:nvSpPr>
          <p:cNvPr id="493" name="Google Shape;493;p2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2" name="Google Shape;502;p2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Voici un exemple de graphique linéaire pour le mur qui permet de suivre deux maladies en un seul graphique - cela économise de l'espace sur le mur ET vous aide à établir des priorités entre les maladies.  Chaque semaine, il suffit d'ajouter les données de la semaine en cours.</a:t>
            </a:r>
            <a:endParaRPr dirty="0"/>
          </a:p>
        </p:txBody>
      </p:sp>
      <p:sp>
        <p:nvSpPr>
          <p:cNvPr id="503" name="Google Shape;503;p2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2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0" name="Google Shape;510;p2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La diapositive précédente portait sur le suivi de la rougeole et de la diarrhée dans le cadre de la surveillance de routine. </a:t>
            </a:r>
            <a:r>
              <a:rPr lang="fr-FR" dirty="0"/>
              <a:t>Celle-ci fournit un peu plus de détails sur la rougeole, en montrant les cas et les décès. Encore une fois, ce tableau devrait être mis à jour chaque semaine au fur et à mesure de l'arrivée de nouvelles données.</a:t>
            </a:r>
            <a:endParaRPr dirty="0"/>
          </a:p>
          <a:p>
            <a:pPr marL="0" indent="0">
              <a:spcBef>
                <a:spcPts val="996"/>
              </a:spcBef>
            </a:pPr>
            <a:endParaRPr dirty="0"/>
          </a:p>
        </p:txBody>
      </p:sp>
      <p:sp>
        <p:nvSpPr>
          <p:cNvPr id="511" name="Google Shape;511;p2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2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8" name="Google Shape;518;p2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867"/>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À la fin de l'année, vous pouvez résumer les résultats.  Cette diapositive montre la promptitude des rapports hebdomadaires reçus pendant les 52 semaines de 2023 des structures sanitaires du district X. L'exemple est fictif, mais ce type d'information est un exemple de ce qu'il pourrait être utile d'afficher sur un mur, avec une mise à jour chaque semaine.</a:t>
            </a:r>
            <a:endParaRPr dirty="0"/>
          </a:p>
          <a:p>
            <a:pPr marL="177845" indent="-98803">
              <a:lnSpc>
                <a:spcPct val="115000"/>
              </a:lnSpc>
              <a:spcBef>
                <a:spcPts val="1867"/>
              </a:spcBef>
              <a:buClr>
                <a:schemeClr val="dk1"/>
              </a:buClr>
              <a:buSzPts val="1200"/>
            </a:pPr>
            <a:endParaRPr b="1" dirty="0">
              <a:solidFill>
                <a:srgbClr val="000000"/>
              </a:solidFill>
            </a:endParaRPr>
          </a:p>
          <a:p>
            <a:pPr marL="177845" indent="-177845">
              <a:lnSpc>
                <a:spcPct val="115000"/>
              </a:lnSpc>
              <a:spcBef>
                <a:spcPts val="1867"/>
              </a:spcBef>
              <a:buClr>
                <a:schemeClr val="dk1"/>
              </a:buClr>
              <a:buSzPts val="1200"/>
              <a:buFont typeface="Noto Sans Symbols"/>
              <a:buChar char="▪"/>
            </a:pPr>
            <a:r>
              <a:rPr lang="fr-FR" b="1" u="sng" dirty="0"/>
              <a:t>Posez la question</a:t>
            </a:r>
            <a:r>
              <a:rPr lang="fr-FR" dirty="0"/>
              <a:t> : Qu'est-ce que cette diapositive montre sur les rapports des structures sanitaires en 2023 ?</a:t>
            </a:r>
            <a:endParaRPr dirty="0"/>
          </a:p>
          <a:p>
            <a:pPr marL="177845" indent="-98803">
              <a:lnSpc>
                <a:spcPct val="115000"/>
              </a:lnSpc>
              <a:spcBef>
                <a:spcPts val="1867"/>
              </a:spcBef>
              <a:buClr>
                <a:schemeClr val="dk1"/>
              </a:buClr>
              <a:buSzPts val="1200"/>
            </a:pPr>
            <a:endParaRPr dirty="0"/>
          </a:p>
          <a:p>
            <a:pPr marL="177845" indent="-177845">
              <a:lnSpc>
                <a:spcPct val="115000"/>
              </a:lnSpc>
              <a:spcBef>
                <a:spcPts val="1867"/>
              </a:spcBef>
              <a:buClr>
                <a:schemeClr val="dk1"/>
              </a:buClr>
              <a:buSzPts val="1200"/>
              <a:buFont typeface="Noto Sans Symbols"/>
              <a:buChar char="▪"/>
            </a:pPr>
            <a:r>
              <a:rPr lang="fr-FR" b="1" u="sng" dirty="0"/>
              <a:t>Remerciez</a:t>
            </a:r>
            <a:r>
              <a:rPr lang="fr-FR" dirty="0"/>
              <a:t> les participants pour leurs réponses.  </a:t>
            </a:r>
            <a:r>
              <a:rPr lang="fr-FR" b="1" dirty="0"/>
              <a:t>Réponse : </a:t>
            </a:r>
            <a:r>
              <a:rPr lang="fr-FR" i="1" dirty="0"/>
              <a:t>Dix structures sanitaires. Six d'entre elles ont un taux de 90 % ou plus, et trois autres ont un taux de plus de 80 %. L'établissement D est à 75 %. </a:t>
            </a:r>
            <a:endParaRPr dirty="0"/>
          </a:p>
          <a:p>
            <a:pPr marL="177845" indent="-98803">
              <a:lnSpc>
                <a:spcPct val="115000"/>
              </a:lnSpc>
              <a:spcBef>
                <a:spcPts val="1867"/>
              </a:spcBef>
              <a:buClr>
                <a:schemeClr val="dk1"/>
              </a:buClr>
              <a:buSzPts val="1200"/>
            </a:pPr>
            <a:endParaRPr b="1" i="1" dirty="0"/>
          </a:p>
          <a:p>
            <a:pPr marL="177845" indent="-177845">
              <a:lnSpc>
                <a:spcPct val="115000"/>
              </a:lnSpc>
              <a:spcBef>
                <a:spcPts val="1867"/>
              </a:spcBef>
              <a:buClr>
                <a:schemeClr val="dk1"/>
              </a:buClr>
              <a:buSzPts val="1200"/>
              <a:buFont typeface="Noto Sans Symbols"/>
              <a:buChar char="▪"/>
            </a:pPr>
            <a:r>
              <a:rPr lang="fr-FR" b="1" u="sng" dirty="0"/>
              <a:t>Demandez</a:t>
            </a:r>
            <a:r>
              <a:rPr lang="fr-FR" dirty="0"/>
              <a:t> : Pensez-vous qu'une visite à la structure sanitaire D soit justifiée ?</a:t>
            </a:r>
            <a:endParaRPr dirty="0"/>
          </a:p>
          <a:p>
            <a:pPr marL="177845" indent="-98803">
              <a:lnSpc>
                <a:spcPct val="115000"/>
              </a:lnSpc>
              <a:spcBef>
                <a:spcPts val="1867"/>
              </a:spcBef>
              <a:buClr>
                <a:schemeClr val="dk1"/>
              </a:buClr>
              <a:buSzPts val="1200"/>
            </a:pPr>
            <a:endParaRPr dirty="0"/>
          </a:p>
          <a:p>
            <a:pPr marL="177845" indent="-177845">
              <a:lnSpc>
                <a:spcPct val="115000"/>
              </a:lnSpc>
              <a:spcBef>
                <a:spcPts val="1867"/>
              </a:spcBef>
              <a:buClr>
                <a:schemeClr val="dk1"/>
              </a:buClr>
              <a:buSzPts val="1200"/>
              <a:buFont typeface="Noto Sans Symbols"/>
              <a:buChar char="▪"/>
            </a:pPr>
            <a:r>
              <a:rPr lang="fr-FR" b="1" u="sng" dirty="0"/>
              <a:t>Remerciez</a:t>
            </a:r>
            <a:r>
              <a:rPr lang="fr-FR" dirty="0"/>
              <a:t> les participants pour leurs réponses et permettez </a:t>
            </a:r>
            <a:r>
              <a:rPr lang="fr-FR" i="1" dirty="0"/>
              <a:t>une brève </a:t>
            </a:r>
            <a:r>
              <a:rPr lang="fr-FR" dirty="0"/>
              <a:t>discussion si nécessaire. </a:t>
            </a:r>
            <a:r>
              <a:rPr lang="fr-FR" b="1" dirty="0"/>
              <a:t>Réponse : </a:t>
            </a:r>
            <a:r>
              <a:rPr lang="fr-FR" i="1" dirty="0"/>
              <a:t>Les réponses par oui ou par non sont acceptables à condition qu'elles soient justifiées. </a:t>
            </a:r>
            <a:endParaRPr dirty="0"/>
          </a:p>
          <a:p>
            <a:pPr marL="0" indent="0">
              <a:spcBef>
                <a:spcPts val="996"/>
              </a:spcBef>
            </a:pPr>
            <a:endParaRPr dirty="0"/>
          </a:p>
        </p:txBody>
      </p:sp>
      <p:sp>
        <p:nvSpPr>
          <p:cNvPr id="519" name="Google Shape;519;p2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8" name="Google Shape;298;p3: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latin typeface="Arial"/>
                <a:ea typeface="Arial"/>
                <a:cs typeface="Arial"/>
                <a:sym typeface="Arial"/>
              </a:rPr>
              <a:t>Notes de l'instructeur : </a:t>
            </a:r>
            <a:endParaRPr dirty="0">
              <a:latin typeface="Arial"/>
              <a:ea typeface="Arial"/>
              <a:cs typeface="Arial"/>
              <a:sym typeface="Arial"/>
            </a:endParaRPr>
          </a:p>
          <a:p>
            <a:pPr marL="0" indent="0">
              <a:spcBef>
                <a:spcPts val="0"/>
              </a:spcBef>
            </a:pPr>
            <a:endParaRPr b="1" i="1" dirty="0">
              <a:latin typeface="Arial"/>
              <a:ea typeface="Arial"/>
              <a:cs typeface="Arial"/>
              <a:sym typeface="Arial"/>
            </a:endParaRPr>
          </a:p>
          <a:p>
            <a:pPr marL="177845" indent="-177845">
              <a:spcBef>
                <a:spcPts val="0"/>
              </a:spcBef>
              <a:buClr>
                <a:schemeClr val="dk1"/>
              </a:buClr>
              <a:buSzPts val="1200"/>
              <a:buFont typeface="Noto Sans Symbols"/>
              <a:buChar char="❖"/>
            </a:pPr>
            <a:r>
              <a:rPr lang="fr-FR" b="1" i="1" dirty="0">
                <a:latin typeface="Arial"/>
                <a:ea typeface="Arial"/>
                <a:cs typeface="Arial"/>
                <a:sym typeface="Arial"/>
              </a:rPr>
              <a:t>Ces icônes servent de signaux pour vous aider à naviguer dans le contenu et à savoir ce qui vous attend.</a:t>
            </a:r>
            <a:endParaRPr dirty="0">
              <a:latin typeface="Arial"/>
              <a:ea typeface="Arial"/>
              <a:cs typeface="Arial"/>
              <a:sym typeface="Arial"/>
            </a:endParaRPr>
          </a:p>
          <a:p>
            <a:pPr marL="0" indent="0">
              <a:spcBef>
                <a:spcPts val="373"/>
              </a:spcBef>
            </a:pPr>
            <a:endParaRPr dirty="0">
              <a:latin typeface="Calibri"/>
              <a:ea typeface="Calibri"/>
              <a:cs typeface="Calibri"/>
              <a:sym typeface="Calibri"/>
            </a:endParaRPr>
          </a:p>
        </p:txBody>
      </p:sp>
      <p:sp>
        <p:nvSpPr>
          <p:cNvPr id="299" name="Google Shape;299;p3: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30: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6" name="Google Shape;526;p30: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Jusqu'à présent, nos propositions d'affichage mural couvrent la promptitude et les tendances des maladies au fil du temps. Qu'en est-il du lieu ?  </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Pour le lieu, l'affichage le plus évident est une carte. Vous pouvez utiliser des punaises sur une carte suspendue pour identifier les cas de maladie. Certains districts utilisent des punaises de couleurs différentes pour résumer les différentes maladies ou les différents nombres de cas !</a:t>
            </a:r>
            <a:endParaRPr dirty="0"/>
          </a:p>
          <a:p>
            <a:pPr marL="0" indent="0">
              <a:spcBef>
                <a:spcPts val="1618"/>
              </a:spcBef>
            </a:pPr>
            <a:endParaRPr dirty="0"/>
          </a:p>
        </p:txBody>
      </p:sp>
      <p:sp>
        <p:nvSpPr>
          <p:cNvPr id="527" name="Google Shape;527;p30: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31: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8" name="Google Shape;538;p31: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622"/>
              </a:spcBef>
            </a:pPr>
            <a:endParaRPr dirty="0"/>
          </a:p>
          <a:p>
            <a:pPr marL="177845" indent="-177845">
              <a:lnSpc>
                <a:spcPct val="115000"/>
              </a:lnSpc>
              <a:spcBef>
                <a:spcPts val="622"/>
              </a:spcBef>
              <a:buClr>
                <a:schemeClr val="dk1"/>
              </a:buClr>
              <a:buSzPts val="1200"/>
              <a:buFont typeface="Noto Sans Symbols"/>
              <a:buChar char="▪"/>
            </a:pPr>
            <a:r>
              <a:rPr lang="fr-FR" dirty="0"/>
              <a:t>En résumé, ce tableau présente les activités de l'Intervalle de terrain 1 sur la gauche, ainsi que les résultats attendus sur la droite. Les détails sont inclus dans le </a:t>
            </a:r>
            <a:r>
              <a:rPr lang="fr-FR" i="1" dirty="0"/>
              <a:t>Guide des livrables de l'Intervalle 1</a:t>
            </a:r>
            <a:r>
              <a:rPr lang="fr-FR" dirty="0"/>
              <a:t>.  À la fin de l'Intervalle de terrain 1, chaque participant est censé :</a:t>
            </a:r>
            <a:endParaRPr dirty="0"/>
          </a:p>
          <a:p>
            <a:pPr marL="652099" lvl="1" indent="-177845">
              <a:lnSpc>
                <a:spcPct val="115000"/>
              </a:lnSpc>
              <a:spcBef>
                <a:spcPts val="1245"/>
              </a:spcBef>
              <a:buClr>
                <a:schemeClr val="dk1"/>
              </a:buClr>
              <a:buSzPts val="1200"/>
              <a:buFont typeface="Courier New"/>
              <a:buChar char="o"/>
            </a:pPr>
            <a:r>
              <a:rPr lang="fr-FR" dirty="0"/>
              <a:t>Envoyer par courrier électronique les livrables, et</a:t>
            </a:r>
            <a:endParaRPr dirty="0"/>
          </a:p>
          <a:p>
            <a:pPr marL="652099" lvl="1" indent="-177845">
              <a:lnSpc>
                <a:spcPct val="115000"/>
              </a:lnSpc>
              <a:spcBef>
                <a:spcPts val="1245"/>
              </a:spcBef>
              <a:buClr>
                <a:schemeClr val="dk1"/>
              </a:buClr>
              <a:buSzPts val="1200"/>
              <a:buFont typeface="Courier New"/>
              <a:buChar char="o"/>
            </a:pPr>
            <a:r>
              <a:rPr lang="fr-FR" dirty="0"/>
              <a:t>Faire une présentation Power Point de 15 à 20 minutes au début de l'atelier 2 pour résumer ses activités.</a:t>
            </a:r>
            <a:endParaRPr dirty="0"/>
          </a:p>
          <a:p>
            <a:pPr marL="0" indent="0">
              <a:spcBef>
                <a:spcPts val="1618"/>
              </a:spcBef>
            </a:pPr>
            <a:endParaRPr dirty="0"/>
          </a:p>
        </p:txBody>
      </p:sp>
      <p:sp>
        <p:nvSpPr>
          <p:cNvPr id="539" name="Google Shape;539;p31: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32: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5" name="Google Shape;545;p32: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622"/>
              </a:spcBef>
            </a:pPr>
            <a:endParaRPr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Cette diapositive résume ce qui constitue les meilleures pratiques en matière d'organisation, de synthèse, d'analyse et de présentation des données de surveillance, des résultats et des interprétations.</a:t>
            </a:r>
            <a:endParaRPr dirty="0"/>
          </a:p>
          <a:p>
            <a:pPr marL="177845" indent="-98803">
              <a:lnSpc>
                <a:spcPct val="115000"/>
              </a:lnSpc>
              <a:spcBef>
                <a:spcPts val="1867"/>
              </a:spcBef>
              <a:buClr>
                <a:schemeClr val="dk1"/>
              </a:buClr>
              <a:buSzPts val="1200"/>
            </a:pPr>
            <a:endParaRPr dirty="0">
              <a:solidFill>
                <a:srgbClr val="000000"/>
              </a:solidFill>
            </a:endParaRPr>
          </a:p>
          <a:p>
            <a:pPr marL="177845" indent="-177845">
              <a:lnSpc>
                <a:spcPct val="115000"/>
              </a:lnSpc>
              <a:spcBef>
                <a:spcPts val="1867"/>
              </a:spcBef>
              <a:buClr>
                <a:schemeClr val="dk1"/>
              </a:buClr>
              <a:buSzPts val="1200"/>
              <a:buFont typeface="Noto Sans Symbols"/>
              <a:buChar char="▪"/>
            </a:pPr>
            <a:r>
              <a:rPr lang="fr-FR" b="1" u="sng" dirty="0"/>
              <a:t>Demandez</a:t>
            </a:r>
            <a:r>
              <a:rPr lang="fr-FR" dirty="0"/>
              <a:t> à un ou plusieurs volontaires de lire les puces de la diapositive.</a:t>
            </a:r>
            <a:endParaRPr dirty="0"/>
          </a:p>
          <a:p>
            <a:pPr marL="0" indent="0">
              <a:lnSpc>
                <a:spcPct val="115000"/>
              </a:lnSpc>
              <a:spcBef>
                <a:spcPts val="622"/>
              </a:spcBef>
            </a:pPr>
            <a:endParaRPr dirty="0"/>
          </a:p>
          <a:p>
            <a:pPr marL="177845" indent="-177845">
              <a:lnSpc>
                <a:spcPct val="115000"/>
              </a:lnSpc>
              <a:spcBef>
                <a:spcPts val="2490"/>
              </a:spcBef>
              <a:buClr>
                <a:schemeClr val="dk1"/>
              </a:buClr>
              <a:buSzPts val="1200"/>
              <a:buFont typeface="Noto Sans Symbols"/>
              <a:buChar char="▪"/>
            </a:pPr>
            <a:r>
              <a:rPr lang="fr-FR" b="1" u="sng" dirty="0"/>
              <a:t>Dites</a:t>
            </a:r>
            <a:r>
              <a:rPr lang="fr-FR" dirty="0"/>
              <a:t> : </a:t>
            </a:r>
            <a:r>
              <a:rPr lang="fr-FR" dirty="0">
                <a:solidFill>
                  <a:srgbClr val="000000"/>
                </a:solidFill>
              </a:rPr>
              <a:t>L'objectif de la collecte de données sur la santé, des rapports de surveillance, de l'analyse et de l'interprétation des données, ainsi que de la communication et du partage des informations avec d'autres, est de guider l'action de santé publique. Même si vous n'êtes pas responsable de la décision ou de l'action, vous possédez et connaissez les données et devez communiquer les résultats à ceux qui prennent les décisions.</a:t>
            </a:r>
            <a:endParaRPr dirty="0"/>
          </a:p>
          <a:p>
            <a:pPr marL="0" indent="0">
              <a:lnSpc>
                <a:spcPct val="115000"/>
              </a:lnSpc>
              <a:spcBef>
                <a:spcPts val="1867"/>
              </a:spcBef>
            </a:pPr>
            <a:endParaRPr b="1" dirty="0"/>
          </a:p>
          <a:p>
            <a:pPr marL="177845" indent="-177845">
              <a:lnSpc>
                <a:spcPct val="115000"/>
              </a:lnSpc>
              <a:spcBef>
                <a:spcPts val="1867"/>
              </a:spcBef>
              <a:buClr>
                <a:schemeClr val="dk1"/>
              </a:buClr>
              <a:buSzPts val="1200"/>
              <a:buFont typeface="Noto Sans Symbols"/>
              <a:buChar char="▪"/>
            </a:pPr>
            <a:r>
              <a:rPr lang="fr-FR" b="1" u="sng" dirty="0"/>
              <a:t>Dites</a:t>
            </a:r>
            <a:r>
              <a:rPr lang="fr-FR" dirty="0"/>
              <a:t> : </a:t>
            </a:r>
            <a:r>
              <a:rPr lang="fr-FR" dirty="0">
                <a:solidFill>
                  <a:srgbClr val="000000"/>
                </a:solidFill>
              </a:rPr>
              <a:t>Les résultats du travail de terrain des participants doivent être partagés avec les superviseurs des participants, ainsi que pour fournir un feedback aux structures sanitaires. Les résultats serviront également de base aux documents et aux recommandations fondés sur ces résultats que les participants présenteront au début de l'atelier 2.</a:t>
            </a:r>
            <a:endParaRPr dirty="0"/>
          </a:p>
          <a:p>
            <a:pPr marL="177845" indent="-98803">
              <a:lnSpc>
                <a:spcPct val="115000"/>
              </a:lnSpc>
              <a:spcBef>
                <a:spcPts val="1867"/>
              </a:spcBef>
              <a:buClr>
                <a:schemeClr val="dk1"/>
              </a:buClr>
              <a:buSzPts val="1200"/>
            </a:pPr>
            <a:endParaRPr dirty="0">
              <a:solidFill>
                <a:srgbClr val="000000"/>
              </a:solidFill>
            </a:endParaRPr>
          </a:p>
          <a:p>
            <a:pPr marL="177845" indent="-177845">
              <a:lnSpc>
                <a:spcPct val="115000"/>
              </a:lnSpc>
              <a:spcBef>
                <a:spcPts val="1867"/>
              </a:spcBef>
              <a:buClr>
                <a:schemeClr val="dk1"/>
              </a:buClr>
              <a:buSzPts val="1200"/>
              <a:buFont typeface="Noto Sans Symbols"/>
              <a:buChar char="▪"/>
            </a:pPr>
            <a:r>
              <a:rPr lang="fr-FR" b="1" u="sng" dirty="0"/>
              <a:t>Dites</a:t>
            </a:r>
            <a:r>
              <a:rPr lang="fr-FR" dirty="0"/>
              <a:t> : Avant de conclure la semaine, avez-vous des questions ?</a:t>
            </a:r>
            <a:endParaRPr dirty="0"/>
          </a:p>
          <a:p>
            <a:pPr marL="177845" indent="-98803">
              <a:lnSpc>
                <a:spcPct val="115000"/>
              </a:lnSpc>
              <a:spcBef>
                <a:spcPts val="1867"/>
              </a:spcBef>
              <a:buClr>
                <a:schemeClr val="dk1"/>
              </a:buClr>
              <a:buSzPts val="1200"/>
            </a:pPr>
            <a:endParaRPr dirty="0"/>
          </a:p>
          <a:p>
            <a:pPr marL="177845" indent="-177845">
              <a:lnSpc>
                <a:spcPct val="115000"/>
              </a:lnSpc>
              <a:spcBef>
                <a:spcPts val="1867"/>
              </a:spcBef>
              <a:buClr>
                <a:schemeClr val="dk1"/>
              </a:buClr>
              <a:buSzPts val="1200"/>
              <a:buFont typeface="Noto Sans Symbols"/>
              <a:buChar char="▪"/>
            </a:pPr>
            <a:r>
              <a:rPr lang="fr-FR" b="1" u="sng" dirty="0"/>
              <a:t>Répondez</a:t>
            </a:r>
            <a:r>
              <a:rPr lang="fr-FR" b="0" u="none" dirty="0"/>
              <a:t> </a:t>
            </a:r>
            <a:r>
              <a:rPr lang="fr-FR" dirty="0"/>
              <a:t>aux questions</a:t>
            </a:r>
            <a:endParaRPr dirty="0"/>
          </a:p>
          <a:p>
            <a:pPr marL="0" indent="0">
              <a:spcBef>
                <a:spcPts val="996"/>
              </a:spcBef>
            </a:pPr>
            <a:endParaRPr dirty="0"/>
          </a:p>
        </p:txBody>
      </p:sp>
      <p:sp>
        <p:nvSpPr>
          <p:cNvPr id="546" name="Google Shape;546;p32: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4: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3" name="Google Shape;303;p4: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buClr>
                <a:schemeClr val="dk1"/>
              </a:buClr>
              <a:buSzPts val="1200"/>
            </a:pPr>
            <a:r>
              <a:rPr lang="fr-FR" b="1" dirty="0"/>
              <a:t>Notes de l'instructeur :</a:t>
            </a:r>
            <a:endParaRPr dirty="0"/>
          </a:p>
          <a:p>
            <a:pPr marL="0" indent="0">
              <a:spcBef>
                <a:spcPts val="373"/>
              </a:spcBef>
              <a:buClr>
                <a:schemeClr val="dk1"/>
              </a:buClr>
              <a:buSzPts val="1200"/>
            </a:pPr>
            <a:endParaRPr b="1" i="1" dirty="0"/>
          </a:p>
          <a:p>
            <a:pPr marL="177845" indent="-177845">
              <a:spcBef>
                <a:spcPts val="373"/>
              </a:spcBef>
              <a:buClr>
                <a:schemeClr val="dk1"/>
              </a:buClr>
              <a:buSzPts val="1200"/>
              <a:buFont typeface="Noto Sans Symbols"/>
              <a:buChar char="❖"/>
            </a:pPr>
            <a:r>
              <a:rPr lang="fr-FR" b="1" i="1" dirty="0"/>
              <a:t>Vous trouverez ci-dessous un résumé des objectifs d'apprentissage. Résumer les objectifs d'apprentissage est une stratégie efficace pour améliorer la pensée critique !</a:t>
            </a:r>
            <a:endParaRPr dirty="0"/>
          </a:p>
          <a:p>
            <a:pPr marL="0" indent="0">
              <a:spcBef>
                <a:spcPts val="373"/>
              </a:spcBef>
            </a:pPr>
            <a:endParaRPr b="1" u="sng" dirty="0"/>
          </a:p>
          <a:p>
            <a:pPr marL="177845" indent="-177845">
              <a:spcBef>
                <a:spcPts val="373"/>
              </a:spcBef>
              <a:buClr>
                <a:schemeClr val="dk1"/>
              </a:buClr>
              <a:buSzPts val="1200"/>
              <a:buFont typeface="Noto Sans Symbols"/>
              <a:buChar char="▪"/>
            </a:pPr>
            <a:r>
              <a:rPr lang="fr-FR" b="1" u="sng" dirty="0"/>
              <a:t>Dites</a:t>
            </a:r>
            <a:r>
              <a:rPr lang="fr-FR" dirty="0"/>
              <a:t> : Cette leçon est conçue pour vous préparer pour vos activités de terrain en vous aidant à comprendre les résultats attendus de ces activités.  Nous décrirons ce que nous entendons par « ce qu'il y a sur votre mur » et nous discuterons de la collaboration avec d'autres secteurs ainsi que de la création d'un groupe de travail Une Seule Santé. </a:t>
            </a:r>
            <a:endParaRPr dirty="0">
              <a:latin typeface="Arial"/>
              <a:ea typeface="Arial"/>
              <a:cs typeface="Arial"/>
              <a:sym typeface="Arial"/>
            </a:endParaRPr>
          </a:p>
        </p:txBody>
      </p:sp>
      <p:sp>
        <p:nvSpPr>
          <p:cNvPr id="304" name="Google Shape;304;p4: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5: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9" name="Google Shape;309;p5: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Au cours de la semaine, nous avons abordé la plupart des éléments du cycle de surveillance, en particulier ceux qui sont les plus susceptibles de faire partie du travail d'un agent de surveillance. Pendant l'intervalle de terrain à venir, nous voulons que vous mettiez en pratique ce que vous avez appris, de manière à renforcer la façon dont la surveillance est menée dans votre lieu de travail et dans votre district.  </a:t>
            </a:r>
            <a:endParaRPr dirty="0"/>
          </a:p>
          <a:p>
            <a:pPr marL="0" indent="0">
              <a:spcBef>
                <a:spcPts val="1618"/>
              </a:spcBef>
            </a:pPr>
            <a:endParaRPr dirty="0"/>
          </a:p>
        </p:txBody>
      </p:sp>
      <p:sp>
        <p:nvSpPr>
          <p:cNvPr id="310" name="Google Shape;310;p5: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6: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4" name="Google Shape;314;p6: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a:t>
            </a:r>
            <a:r>
              <a:rPr lang="fr-FR" dirty="0"/>
              <a:t> : </a:t>
            </a:r>
            <a:r>
              <a:rPr lang="fr-FR" dirty="0">
                <a:solidFill>
                  <a:srgbClr val="000000"/>
                </a:solidFill>
              </a:rPr>
              <a:t>Chacun d'entre vous a un mentor attitré.  Votre mentor vous fournira des conseils et un soutien technique pendant que vous travaillez sur vos activités de l'Intervalle de terrain 1 et que vous préparez vos livrables. Les mentors peuvent vous faire bénéficier de leur expérience et de leurs conseils afin de garantir la meilleure qualité possible des produits. </a:t>
            </a:r>
            <a:r>
              <a:rPr lang="fr-FR" dirty="0"/>
              <a:t>Les mentors peuvent également vous aider à établir des liens efficaces avec les responsables des responsables de la santé publique dans le district et dans les structures sanitaires, afin d'améliorer la communication et la collaboration pour mener à bien les activités de terrain.</a:t>
            </a:r>
            <a:endParaRPr dirty="0"/>
          </a:p>
          <a:p>
            <a:pPr marL="0" indent="0">
              <a:spcBef>
                <a:spcPts val="1618"/>
              </a:spcBef>
            </a:pPr>
            <a:endParaRPr dirty="0"/>
          </a:p>
        </p:txBody>
      </p:sp>
      <p:sp>
        <p:nvSpPr>
          <p:cNvPr id="315" name="Google Shape;315;p6: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7: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2" name="Google Shape;322;p7: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spcBef>
                <a:spcPts val="0"/>
              </a:spcBef>
            </a:pPr>
            <a:r>
              <a:rPr lang="fr-FR" b="1" dirty="0"/>
              <a:t>Notes de l'instructeur :</a:t>
            </a:r>
            <a:endParaRPr dirty="0"/>
          </a:p>
          <a:p>
            <a:pPr marL="0" indent="0">
              <a:spcBef>
                <a:spcPts val="1867"/>
              </a:spcBef>
            </a:pPr>
            <a:endParaRPr b="1" dirty="0"/>
          </a:p>
          <a:p>
            <a:pPr marL="177845" indent="-177845">
              <a:lnSpc>
                <a:spcPct val="115000"/>
              </a:lnSpc>
              <a:spcBef>
                <a:spcPts val="622"/>
              </a:spcBef>
              <a:buClr>
                <a:schemeClr val="dk1"/>
              </a:buClr>
              <a:buSzPts val="1200"/>
              <a:buFont typeface="Noto Sans Symbols"/>
              <a:buChar char="▪"/>
            </a:pPr>
            <a:r>
              <a:rPr lang="fr-FR" b="1" u="sng" dirty="0"/>
              <a:t>Dites : </a:t>
            </a:r>
            <a:r>
              <a:rPr lang="fr-FR" dirty="0"/>
              <a:t>Vous devez mener cinq activités sur le terrain entre l'atelier 1 et l'atelier 2. Vous devrez :</a:t>
            </a:r>
            <a:endParaRPr dirty="0"/>
          </a:p>
          <a:p>
            <a:pPr marL="829944" lvl="1" indent="-355690">
              <a:spcBef>
                <a:spcPts val="622"/>
              </a:spcBef>
              <a:buClr>
                <a:schemeClr val="dk1"/>
              </a:buClr>
              <a:buSzPts val="1200"/>
              <a:buFont typeface="Calibri"/>
              <a:buAutoNum type="arabicPeriod"/>
            </a:pPr>
            <a:r>
              <a:rPr lang="fr-FR" dirty="0"/>
              <a:t>Examiner les données de surveillance que vous recevez chaque semaine des structures sanitaires et éventuellement d'autres sources de notification et résumez les données dans un rapport de synthèse sur la surveillance. </a:t>
            </a:r>
            <a:r>
              <a:rPr lang="fr-FR" b="1" dirty="0"/>
              <a:t>&lt;CLIQUER&gt;</a:t>
            </a:r>
            <a:endParaRPr dirty="0"/>
          </a:p>
          <a:p>
            <a:pPr marL="829944" lvl="1" indent="-355690">
              <a:spcBef>
                <a:spcPts val="0"/>
              </a:spcBef>
              <a:buClr>
                <a:schemeClr val="dk1"/>
              </a:buClr>
              <a:buSzPts val="1200"/>
              <a:buFont typeface="Calibri"/>
              <a:buAutoNum type="arabicPeriod"/>
            </a:pPr>
            <a:r>
              <a:rPr lang="fr-FR" dirty="0"/>
              <a:t>Réaliser un audit de la qualité des données des structures sanitaires (</a:t>
            </a:r>
            <a:r>
              <a:rPr lang="fr-FR" i="1" dirty="0"/>
              <a:t>y compris, éventuellement, un laboratoire de santé publique)</a:t>
            </a:r>
            <a:r>
              <a:rPr lang="fr-FR" dirty="0"/>
              <a:t>, puis effectuer une analyse FFOM</a:t>
            </a:r>
            <a:r>
              <a:rPr lang="fr-FR" b="1" dirty="0"/>
              <a:t>.</a:t>
            </a:r>
            <a:endParaRPr dirty="0"/>
          </a:p>
          <a:p>
            <a:pPr marL="829944" lvl="1" indent="-355690">
              <a:spcBef>
                <a:spcPts val="0"/>
              </a:spcBef>
              <a:buClr>
                <a:schemeClr val="dk1"/>
              </a:buClr>
              <a:buSzPts val="1200"/>
              <a:buFont typeface="Calibri"/>
              <a:buAutoNum type="arabicPeriod"/>
            </a:pPr>
            <a:r>
              <a:rPr lang="fr-FR" dirty="0"/>
              <a:t>Effectuer un examen du système de surveillance intersectoriel en accompagnant un participant d'un autre secteur qui travaille sur son rapport de surveillance lors d'une visite sur place afin d'examiner et de se familiariser avec son système de surveillance. </a:t>
            </a:r>
            <a:r>
              <a:rPr lang="fr-FR" b="1" dirty="0"/>
              <a:t>&lt;CLIQUER&gt;</a:t>
            </a:r>
            <a:endParaRPr dirty="0"/>
          </a:p>
          <a:p>
            <a:pPr marL="829944" lvl="1" indent="-355690">
              <a:spcBef>
                <a:spcPts val="0"/>
              </a:spcBef>
              <a:buClr>
                <a:schemeClr val="dk1"/>
              </a:buClr>
              <a:buSzPts val="1200"/>
              <a:buFont typeface="Calibri"/>
              <a:buAutoNum type="arabicPeriod"/>
            </a:pPr>
            <a:r>
              <a:rPr lang="fr-FR" dirty="0"/>
              <a:t>Créer un tableau sommaire de la surveillance Une Seule Santé en s'associant avec un participant d'un autre secteur pour créer un tableau de données de surveillance commun, en obtenant des données des secteurs humain et animal. </a:t>
            </a:r>
            <a:r>
              <a:rPr lang="fr-FR" b="1" dirty="0"/>
              <a:t>&lt;CLIQUER&gt;</a:t>
            </a:r>
            <a:endParaRPr dirty="0"/>
          </a:p>
          <a:p>
            <a:pPr marL="829944" lvl="1" indent="-355690">
              <a:spcBef>
                <a:spcPts val="0"/>
              </a:spcBef>
              <a:buClr>
                <a:schemeClr val="dk1"/>
              </a:buClr>
              <a:buSzPts val="1200"/>
              <a:buFont typeface="Calibri"/>
              <a:buAutoNum type="arabicPeriod"/>
            </a:pPr>
            <a:r>
              <a:rPr lang="fr-FR" dirty="0"/>
              <a:t>Affichez le matériel de surveillance dans votre bureau et sur votre lieu de travail.</a:t>
            </a:r>
            <a:endParaRPr dirty="0"/>
          </a:p>
        </p:txBody>
      </p:sp>
      <p:sp>
        <p:nvSpPr>
          <p:cNvPr id="323" name="Google Shape;323;p7: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8: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9" name="Google Shape;329;p8: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La première activité de l'Intervalle de terrain 1 consiste à revoir les données de surveillance reçues chaque semaine, à les résumer, à les interpréter et à créer un rapport hebdomadaire de synthèse de la surveillance. Vous pouvez utiliser le modèle fourni ou un modèle que votre service utilise pour son rapport hebdomadaire.  N'oubliez pas que les données reflètent les maladies qui sévissent dans </a:t>
            </a:r>
            <a:r>
              <a:rPr lang="fr-FR" b="1" dirty="0"/>
              <a:t>votre </a:t>
            </a:r>
            <a:r>
              <a:rPr lang="fr-FR" dirty="0"/>
              <a:t>région. </a:t>
            </a:r>
            <a:endParaRPr dirty="0"/>
          </a:p>
          <a:p>
            <a:pPr marL="177845" indent="-98803">
              <a:lnSpc>
                <a:spcPct val="115000"/>
              </a:lnSpc>
              <a:spcBef>
                <a:spcPts val="1245"/>
              </a:spcBef>
              <a:buClr>
                <a:schemeClr val="dk1"/>
              </a:buClr>
              <a:buSzPts val="1200"/>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Votre bureau doit revoir et évaluer les données chaque semaine avant de les transmettre aux échelons supérieurs du ministère.  Vous devriez obtenir au moins 3 semaines de données historiques et les combiner avec 3 semaines de données de terrain, afin de pouvoir présenter des tendances sur au moins 6 semaines de données. Si les données sont facilement disponibles, vous pouvez présenter les tendances depuis le début de l'année. </a:t>
            </a:r>
            <a:endParaRPr dirty="0"/>
          </a:p>
        </p:txBody>
      </p:sp>
      <p:sp>
        <p:nvSpPr>
          <p:cNvPr id="330" name="Google Shape;330;p8: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9:notes"/>
          <p:cNvSpPr>
            <a:spLocks noGrp="1" noRot="1" noChangeAspect="1"/>
          </p:cNvSpPr>
          <p:nvPr>
            <p:ph type="sldImg" idx="2"/>
          </p:nvPr>
        </p:nvSpPr>
        <p:spPr>
          <a:xfrm>
            <a:off x="458788" y="720725"/>
            <a:ext cx="6399212" cy="3598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6" name="Google Shape;336;p9:notes"/>
          <p:cNvSpPr txBox="1">
            <a:spLocks noGrp="1"/>
          </p:cNvSpPr>
          <p:nvPr>
            <p:ph type="body" idx="1"/>
          </p:nvPr>
        </p:nvSpPr>
        <p:spPr>
          <a:xfrm>
            <a:off x="732183" y="4561226"/>
            <a:ext cx="5850835" cy="4318573"/>
          </a:xfrm>
          <a:prstGeom prst="rect">
            <a:avLst/>
          </a:prstGeom>
          <a:noFill/>
          <a:ln>
            <a:noFill/>
          </a:ln>
        </p:spPr>
        <p:txBody>
          <a:bodyPr spcFirstLastPara="1" wrap="square" lIns="96624" tIns="48312" rIns="96624" bIns="48312" anchor="t" anchorCtr="0">
            <a:noAutofit/>
          </a:bodyPr>
          <a:lstStyle/>
          <a:p>
            <a:pPr marL="0" indent="0">
              <a:lnSpc>
                <a:spcPct val="115000"/>
              </a:lnSpc>
              <a:spcBef>
                <a:spcPts val="0"/>
              </a:spcBef>
            </a:pPr>
            <a:r>
              <a:rPr lang="fr-FR" b="1" dirty="0"/>
              <a:t>Notes de l'instructeur :</a:t>
            </a:r>
            <a:endParaRPr dirty="0"/>
          </a:p>
          <a:p>
            <a:pPr marL="0" indent="0">
              <a:lnSpc>
                <a:spcPct val="115000"/>
              </a:lnSpc>
              <a:spcBef>
                <a:spcPts val="1245"/>
              </a:spcBef>
            </a:pPr>
            <a:endParaRPr dirty="0"/>
          </a:p>
          <a:p>
            <a:pPr marL="177845" indent="-177845">
              <a:lnSpc>
                <a:spcPct val="115000"/>
              </a:lnSpc>
              <a:spcBef>
                <a:spcPts val="1245"/>
              </a:spcBef>
              <a:buClr>
                <a:schemeClr val="dk1"/>
              </a:buClr>
              <a:buSzPts val="1200"/>
              <a:buFont typeface="Noto Sans Symbols"/>
              <a:buChar char="▪"/>
            </a:pPr>
            <a:r>
              <a:rPr lang="fr-FR" b="1" u="sng" dirty="0"/>
              <a:t>Dites</a:t>
            </a:r>
            <a:r>
              <a:rPr lang="fr-FR" dirty="0"/>
              <a:t> : Après la préparation du rapport, vous devrez prendre des mesures concernant la maladie à déclaration obligatoire ou l'événement de santé publique et résumer les résultats. Vous élaborerez un exposé que vous présenterez au cours de l'atelier 2. </a:t>
            </a:r>
            <a:endParaRPr dirty="0"/>
          </a:p>
          <a:p>
            <a:pPr marL="0" indent="0">
              <a:spcBef>
                <a:spcPts val="1618"/>
              </a:spcBef>
            </a:pPr>
            <a:endParaRPr dirty="0"/>
          </a:p>
        </p:txBody>
      </p:sp>
      <p:sp>
        <p:nvSpPr>
          <p:cNvPr id="337" name="Google Shape;337;p9:notes"/>
          <p:cNvSpPr txBox="1">
            <a:spLocks noGrp="1"/>
          </p:cNvSpPr>
          <p:nvPr>
            <p:ph type="sldNum" idx="12"/>
          </p:nvPr>
        </p:nvSpPr>
        <p:spPr>
          <a:xfrm>
            <a:off x="4142962" y="9119173"/>
            <a:ext cx="3170583" cy="480388"/>
          </a:xfrm>
          <a:prstGeom prst="rect">
            <a:avLst/>
          </a:prstGeom>
          <a:noFill/>
          <a:ln>
            <a:noFill/>
          </a:ln>
        </p:spPr>
        <p:txBody>
          <a:bodyPr spcFirstLastPara="1" wrap="square" lIns="96624" tIns="48312" rIns="96624" bIns="48312" anchor="b" anchorCtr="0">
            <a:noAutofit/>
          </a:bodyPr>
          <a:lstStyle/>
          <a:p>
            <a:pPr algn="r"/>
            <a:fld id="{00000000-1234-1234-1234-123412341234}" type="slidenum">
              <a:rPr lang="fr-FR"/>
              <a:pPr algn="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2_French">
  <p:cSld name="2_Title Slide 2_French">
    <p:spTree>
      <p:nvGrpSpPr>
        <p:cNvPr id="1" name="Shape 14"/>
        <p:cNvGrpSpPr/>
        <p:nvPr/>
      </p:nvGrpSpPr>
      <p:grpSpPr>
        <a:xfrm>
          <a:off x="0" y="0"/>
          <a:ext cx="0" cy="0"/>
          <a:chOff x="0" y="0"/>
          <a:chExt cx="0" cy="0"/>
        </a:xfrm>
      </p:grpSpPr>
      <p:sp>
        <p:nvSpPr>
          <p:cNvPr id="15" name="Google Shape;15;p34"/>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6" name="Google Shape;16;p34"/>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7" name="Google Shape;17;p34"/>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8" name="Google Shape;18;p34"/>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b="0" i="0" u="none" strike="noStrike" cap="none">
                <a:solidFill>
                  <a:schemeClr val="dk1"/>
                </a:solidFill>
                <a:latin typeface="Arial"/>
                <a:ea typeface="Arial"/>
                <a:cs typeface="Arial"/>
                <a:sym typeface="Arial"/>
              </a:rPr>
              <a:t>Version 3.0</a:t>
            </a:r>
            <a:endParaRPr/>
          </a:p>
        </p:txBody>
      </p:sp>
      <p:pic>
        <p:nvPicPr>
          <p:cNvPr id="19" name="Google Shape;19;p34"/>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20" name="Google Shape;20;p34"/>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21" name="Google Shape;21;p34"/>
          <p:cNvSpPr txBox="1"/>
          <p:nvPr/>
        </p:nvSpPr>
        <p:spPr>
          <a:xfrm>
            <a:off x="518159" y="3791951"/>
            <a:ext cx="76073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rPr>
              <a:t>Approche Une Seule Santé</a:t>
            </a:r>
            <a:endParaRPr sz="3600" b="0" i="1" u="none" strike="noStrike" cap="none" dirty="0">
              <a:solidFill>
                <a:srgbClr val="109648"/>
              </a:solidFill>
              <a:latin typeface="Franklin Gothic Medium" panose="020B0603020102020204" pitchFamily="34" charset="0"/>
              <a:ea typeface="Libre Franklin Medium"/>
              <a:cs typeface="Libre Franklin Medium"/>
              <a:sym typeface="Libre Franklin Medium"/>
            </a:endParaRPr>
          </a:p>
        </p:txBody>
      </p:sp>
      <p:sp>
        <p:nvSpPr>
          <p:cNvPr id="22" name="Google Shape;22;p34"/>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 name="Google Shape;23;p34"/>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4" name="Google Shape;24;p34"/>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25" name="Google Shape;25;p34"/>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87"/>
        <p:cNvGrpSpPr/>
        <p:nvPr/>
      </p:nvGrpSpPr>
      <p:grpSpPr>
        <a:xfrm>
          <a:off x="0" y="0"/>
          <a:ext cx="0" cy="0"/>
          <a:chOff x="0" y="0"/>
          <a:chExt cx="0" cy="0"/>
        </a:xfrm>
      </p:grpSpPr>
      <p:sp>
        <p:nvSpPr>
          <p:cNvPr id="88" name="Google Shape;88;p4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9" name="Google Shape;89;p4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0" name="Google Shape;90;p4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91" name="Google Shape;91;p43"/>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92" name="Google Shape;92;p43"/>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93"/>
        <p:cNvGrpSpPr/>
        <p:nvPr/>
      </p:nvGrpSpPr>
      <p:grpSpPr>
        <a:xfrm>
          <a:off x="0" y="0"/>
          <a:ext cx="0" cy="0"/>
          <a:chOff x="0" y="0"/>
          <a:chExt cx="0" cy="0"/>
        </a:xfrm>
      </p:grpSpPr>
      <p:sp>
        <p:nvSpPr>
          <p:cNvPr id="94" name="Google Shape;94;p44"/>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95" name="Google Shape;95;p44"/>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96" name="Google Shape;96;p44"/>
          <p:cNvSpPr txBox="1">
            <a:spLocks noGrp="1"/>
          </p:cNvSpPr>
          <p:nvPr>
            <p:ph type="body" idx="1"/>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97" name="Google Shape;97;p44"/>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pic>
        <p:nvPicPr>
          <p:cNvPr id="98" name="Google Shape;98;p44"/>
          <p:cNvPicPr preferRelativeResize="0"/>
          <p:nvPr/>
        </p:nvPicPr>
        <p:blipFill rotWithShape="1">
          <a:blip r:embed="rId2">
            <a:alphaModFix/>
          </a:blip>
          <a:srcRect/>
          <a:stretch/>
        </p:blipFill>
        <p:spPr>
          <a:xfrm>
            <a:off x="518160" y="279657"/>
            <a:ext cx="1920240" cy="886664"/>
          </a:xfrm>
          <a:prstGeom prst="rect">
            <a:avLst/>
          </a:prstGeom>
          <a:noFill/>
          <a:ln>
            <a:noFill/>
          </a:ln>
        </p:spPr>
      </p:pic>
      <p:sp>
        <p:nvSpPr>
          <p:cNvPr id="99" name="Google Shape;99;p44"/>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00" name="Google Shape;100;p44"/>
          <p:cNvPicPr preferRelativeResize="0"/>
          <p:nvPr/>
        </p:nvPicPr>
        <p:blipFill rotWithShape="1">
          <a:blip r:embed="rId3">
            <a:alphaModFix/>
          </a:blip>
          <a:srcRect/>
          <a:stretch/>
        </p:blipFill>
        <p:spPr>
          <a:xfrm>
            <a:off x="7235207" y="1550094"/>
            <a:ext cx="4438633" cy="4105231"/>
          </a:xfrm>
          <a:prstGeom prst="rect">
            <a:avLst/>
          </a:prstGeom>
          <a:noFill/>
          <a:ln>
            <a:noFill/>
          </a:ln>
        </p:spPr>
      </p:pic>
      <p:pic>
        <p:nvPicPr>
          <p:cNvPr id="101" name="Google Shape;101;p44"/>
          <p:cNvPicPr preferRelativeResize="0"/>
          <p:nvPr/>
        </p:nvPicPr>
        <p:blipFill rotWithShape="1">
          <a:blip r:embed="rId3">
            <a:alphaModFix/>
          </a:blip>
          <a:srcRect/>
          <a:stretch/>
        </p:blipFill>
        <p:spPr>
          <a:xfrm>
            <a:off x="7235207" y="1550094"/>
            <a:ext cx="4438633" cy="4105231"/>
          </a:xfrm>
          <a:prstGeom prst="rect">
            <a:avLst/>
          </a:prstGeom>
          <a:noFill/>
          <a:ln>
            <a:noFill/>
          </a:ln>
        </p:spPr>
      </p:pic>
      <p:sp>
        <p:nvSpPr>
          <p:cNvPr id="102" name="Google Shape;102;p44"/>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3" name="Google Shape;103;p44"/>
          <p:cNvSpPr txBox="1"/>
          <p:nvPr/>
        </p:nvSpPr>
        <p:spPr>
          <a:xfrm>
            <a:off x="520953" y="3105834"/>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pic>
        <p:nvPicPr>
          <p:cNvPr id="104" name="Google Shape;104;p44"/>
          <p:cNvPicPr preferRelativeResize="0"/>
          <p:nvPr/>
        </p:nvPicPr>
        <p:blipFill rotWithShape="1">
          <a:blip r:embed="rId4">
            <a:alphaModFix/>
          </a:blip>
          <a:srcRect/>
          <a:stretch/>
        </p:blipFill>
        <p:spPr>
          <a:xfrm>
            <a:off x="10230534" y="279657"/>
            <a:ext cx="1443306" cy="9144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2">
  <p:cSld name="1_Title Slide 2">
    <p:spTree>
      <p:nvGrpSpPr>
        <p:cNvPr id="1" name="Shape 105"/>
        <p:cNvGrpSpPr/>
        <p:nvPr/>
      </p:nvGrpSpPr>
      <p:grpSpPr>
        <a:xfrm>
          <a:off x="0" y="0"/>
          <a:ext cx="0" cy="0"/>
          <a:chOff x="0" y="0"/>
          <a:chExt cx="0" cy="0"/>
        </a:xfrm>
      </p:grpSpPr>
      <p:sp>
        <p:nvSpPr>
          <p:cNvPr id="106" name="Google Shape;106;p45"/>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07" name="Google Shape;107;p45"/>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cxnSp>
        <p:nvCxnSpPr>
          <p:cNvPr id="108" name="Google Shape;108;p45"/>
          <p:cNvCxnSpPr/>
          <p:nvPr/>
        </p:nvCxnSpPr>
        <p:spPr>
          <a:xfrm>
            <a:off x="436228" y="5941994"/>
            <a:ext cx="11150779" cy="0"/>
          </a:xfrm>
          <a:prstGeom prst="straightConnector1">
            <a:avLst/>
          </a:prstGeom>
          <a:noFill/>
          <a:ln w="50800" cap="flat" cmpd="sng">
            <a:solidFill>
              <a:srgbClr val="109648"/>
            </a:solidFill>
            <a:prstDash val="solid"/>
            <a:miter lim="800000"/>
            <a:headEnd type="none" w="sm" len="sm"/>
            <a:tailEnd type="none" w="sm" len="sm"/>
          </a:ln>
        </p:spPr>
      </p:cxnSp>
      <p:sp>
        <p:nvSpPr>
          <p:cNvPr id="109" name="Google Shape;109;p45"/>
          <p:cNvSpPr txBox="1"/>
          <p:nvPr/>
        </p:nvSpPr>
        <p:spPr>
          <a:xfrm>
            <a:off x="9525001" y="6151452"/>
            <a:ext cx="2057400"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fr-FR" sz="2400">
                <a:solidFill>
                  <a:schemeClr val="dk1"/>
                </a:solidFill>
                <a:latin typeface="Arial"/>
                <a:ea typeface="Arial"/>
                <a:cs typeface="Arial"/>
                <a:sym typeface="Arial"/>
              </a:rPr>
              <a:t>Version 3.0</a:t>
            </a:r>
            <a:endParaRPr/>
          </a:p>
        </p:txBody>
      </p:sp>
      <p:pic>
        <p:nvPicPr>
          <p:cNvPr id="110" name="Google Shape;110;p45"/>
          <p:cNvPicPr preferRelativeResize="0"/>
          <p:nvPr/>
        </p:nvPicPr>
        <p:blipFill rotWithShape="1">
          <a:blip r:embed="rId2">
            <a:alphaModFix/>
          </a:blip>
          <a:srcRect/>
          <a:stretch/>
        </p:blipFill>
        <p:spPr>
          <a:xfrm>
            <a:off x="7235207" y="1550094"/>
            <a:ext cx="4438633" cy="4105231"/>
          </a:xfrm>
          <a:prstGeom prst="rect">
            <a:avLst/>
          </a:prstGeom>
          <a:noFill/>
          <a:ln>
            <a:noFill/>
          </a:ln>
        </p:spPr>
      </p:pic>
      <p:pic>
        <p:nvPicPr>
          <p:cNvPr id="111" name="Google Shape;111;p45"/>
          <p:cNvPicPr preferRelativeResize="0"/>
          <p:nvPr/>
        </p:nvPicPr>
        <p:blipFill rotWithShape="1">
          <a:blip r:embed="rId2">
            <a:alphaModFix/>
          </a:blip>
          <a:srcRect/>
          <a:stretch/>
        </p:blipFill>
        <p:spPr>
          <a:xfrm>
            <a:off x="7235207" y="1550094"/>
            <a:ext cx="4438633" cy="4105231"/>
          </a:xfrm>
          <a:prstGeom prst="rect">
            <a:avLst/>
          </a:prstGeom>
          <a:noFill/>
          <a:ln>
            <a:noFill/>
          </a:ln>
        </p:spPr>
      </p:pic>
      <p:sp>
        <p:nvSpPr>
          <p:cNvPr id="112" name="Google Shape;112;p45"/>
          <p:cNvSpPr txBox="1"/>
          <p:nvPr/>
        </p:nvSpPr>
        <p:spPr>
          <a:xfrm>
            <a:off x="518160" y="3851013"/>
            <a:ext cx="645133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109648"/>
              </a:buClr>
              <a:buSzPts val="3600"/>
              <a:buFont typeface="Libre Franklin Medium"/>
              <a:buNone/>
            </a:pPr>
            <a:r>
              <a:rPr lang="fr-FR" sz="3600" i="1">
                <a:solidFill>
                  <a:srgbClr val="109648"/>
                </a:solidFill>
                <a:latin typeface="Libre Franklin Medium"/>
                <a:ea typeface="Libre Franklin Medium"/>
                <a:cs typeface="Libre Franklin Medium"/>
                <a:sym typeface="Libre Franklin Medium"/>
              </a:rPr>
              <a:t>Using a One Health Approach</a:t>
            </a:r>
            <a:endParaRPr sz="3600" b="0" i="1" u="none" strike="noStrike" cap="none">
              <a:solidFill>
                <a:srgbClr val="109648"/>
              </a:solidFill>
              <a:latin typeface="Libre Franklin Medium"/>
              <a:ea typeface="Libre Franklin Medium"/>
              <a:cs typeface="Libre Franklin Medium"/>
              <a:sym typeface="Libre Franklin Medium"/>
            </a:endParaRPr>
          </a:p>
        </p:txBody>
      </p:sp>
      <p:sp>
        <p:nvSpPr>
          <p:cNvPr id="113" name="Google Shape;113;p45"/>
          <p:cNvSpPr txBox="1">
            <a:spLocks noGrp="1"/>
          </p:cNvSpPr>
          <p:nvPr>
            <p:ph type="body" idx="1"/>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4" name="Google Shape;114;p45"/>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15" name="Google Shape;115;p45"/>
          <p:cNvPicPr preferRelativeResize="0"/>
          <p:nvPr/>
        </p:nvPicPr>
        <p:blipFill rotWithShape="1">
          <a:blip r:embed="rId3">
            <a:alphaModFix/>
          </a:blip>
          <a:srcRect/>
          <a:stretch/>
        </p:blipFill>
        <p:spPr>
          <a:xfrm>
            <a:off x="10230534" y="279657"/>
            <a:ext cx="1443306" cy="914400"/>
          </a:xfrm>
          <a:prstGeom prst="rect">
            <a:avLst/>
          </a:prstGeom>
          <a:noFill/>
          <a:ln>
            <a:noFill/>
          </a:ln>
        </p:spPr>
      </p:pic>
      <p:pic>
        <p:nvPicPr>
          <p:cNvPr id="116" name="Google Shape;116;p45"/>
          <p:cNvPicPr preferRelativeResize="0"/>
          <p:nvPr/>
        </p:nvPicPr>
        <p:blipFill rotWithShape="1">
          <a:blip r:embed="rId4">
            <a:alphaModFix/>
          </a:blip>
          <a:srcRect/>
          <a:stretch/>
        </p:blipFill>
        <p:spPr>
          <a:xfrm>
            <a:off x="518160" y="279657"/>
            <a:ext cx="1920240" cy="8866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2 w/ Reference Box">
  <p:cSld name="Custom Layout 2 w/ Reference Box">
    <p:spTree>
      <p:nvGrpSpPr>
        <p:cNvPr id="1" name="Shape 117"/>
        <p:cNvGrpSpPr/>
        <p:nvPr/>
      </p:nvGrpSpPr>
      <p:grpSpPr>
        <a:xfrm>
          <a:off x="0" y="0"/>
          <a:ext cx="0" cy="0"/>
          <a:chOff x="0" y="0"/>
          <a:chExt cx="0" cy="0"/>
        </a:xfrm>
      </p:grpSpPr>
      <p:sp>
        <p:nvSpPr>
          <p:cNvPr id="118" name="Google Shape;118;p46"/>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 name="Google Shape;119;p4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0" name="Google Shape;120;p4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1" name="Google Shape;121;p46"/>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2" name="Google Shape;122;p4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23" name="Google Shape;123;p46"/>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24" name="Google Shape;124;p46"/>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25"/>
        <p:cNvGrpSpPr/>
        <p:nvPr/>
      </p:nvGrpSpPr>
      <p:grpSpPr>
        <a:xfrm>
          <a:off x="0" y="0"/>
          <a:ext cx="0" cy="0"/>
          <a:chOff x="0" y="0"/>
          <a:chExt cx="0" cy="0"/>
        </a:xfrm>
      </p:grpSpPr>
      <p:sp>
        <p:nvSpPr>
          <p:cNvPr id="126" name="Google Shape;126;p47"/>
          <p:cNvSpPr txBox="1"/>
          <p:nvPr/>
        </p:nvSpPr>
        <p:spPr>
          <a:xfrm>
            <a:off x="838200" y="422510"/>
            <a:ext cx="614362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Course Icons </a:t>
            </a:r>
            <a:r>
              <a:rPr lang="fr-FR" sz="4400" b="0" i="0" u="none" strike="noStrike" cap="none">
                <a:solidFill>
                  <a:srgbClr val="000000"/>
                </a:solidFill>
                <a:latin typeface="Libre Franklin Medium"/>
                <a:ea typeface="Libre Franklin Medium"/>
                <a:cs typeface="Libre Franklin Medium"/>
                <a:sym typeface="Libre Franklin Medium"/>
              </a:rPr>
              <a:t>Key</a:t>
            </a:r>
            <a:endParaRPr sz="1800">
              <a:solidFill>
                <a:schemeClr val="dk1"/>
              </a:solidFill>
              <a:latin typeface="Arial"/>
              <a:ea typeface="Arial"/>
              <a:cs typeface="Arial"/>
              <a:sym typeface="Arial"/>
            </a:endParaRPr>
          </a:p>
        </p:txBody>
      </p:sp>
      <p:sp>
        <p:nvSpPr>
          <p:cNvPr id="127" name="Google Shape;127;p4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128" name="Google Shape;128;p47"/>
          <p:cNvGraphicFramePr/>
          <p:nvPr/>
        </p:nvGraphicFramePr>
        <p:xfrm>
          <a:off x="1505065" y="1917027"/>
          <a:ext cx="9181875" cy="4276750"/>
        </p:xfrm>
        <a:graphic>
          <a:graphicData uri="http://schemas.openxmlformats.org/drawingml/2006/table">
            <a:tbl>
              <a:tblPr>
                <a:noFill/>
                <a:tableStyleId>{E538AC03-A1C8-4ED1-BF23-4DCFFBDF04EE}</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Icon</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Use</a:t>
                      </a:r>
                      <a:endParaRPr sz="1800" b="1">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Objectives </a:t>
                      </a:r>
                      <a:r>
                        <a:rPr lang="fr-FR" sz="2000" b="0">
                          <a:solidFill>
                            <a:schemeClr val="dk1"/>
                          </a:solidFill>
                          <a:latin typeface="Arial"/>
                          <a:ea typeface="Arial"/>
                          <a:cs typeface="Arial"/>
                          <a:sym typeface="Arial"/>
                        </a:rPr>
                        <a:t>of</a:t>
                      </a:r>
                      <a:r>
                        <a:rPr lang="fr-FR" sz="2000">
                          <a:solidFill>
                            <a:schemeClr val="dk1"/>
                          </a:solidFill>
                          <a:latin typeface="Arial"/>
                          <a:ea typeface="Arial"/>
                          <a:cs typeface="Arial"/>
                          <a:sym typeface="Arial"/>
                        </a:rPr>
                        <a:t> the lesson</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Discovery Dialogue </a:t>
                      </a:r>
                      <a:r>
                        <a:rPr lang="fr-FR" sz="2000">
                          <a:solidFill>
                            <a:schemeClr val="dk1"/>
                          </a:solidFill>
                          <a:latin typeface="Arial"/>
                          <a:ea typeface="Arial"/>
                          <a:cs typeface="Arial"/>
                          <a:sym typeface="Arial"/>
                        </a:rPr>
                        <a:t>invites sharing of ideas and experiences</a:t>
                      </a:r>
                      <a:endParaRPr sz="20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Activity </a:t>
                      </a:r>
                      <a:r>
                        <a:rPr lang="fr-FR" sz="2000" b="0">
                          <a:solidFill>
                            <a:schemeClr val="dk1"/>
                          </a:solidFill>
                          <a:latin typeface="Arial"/>
                          <a:ea typeface="Arial"/>
                          <a:cs typeface="Arial"/>
                          <a:sym typeface="Arial"/>
                        </a:rPr>
                        <a:t>completed by </a:t>
                      </a:r>
                      <a:r>
                        <a:rPr lang="fr-FR" sz="2000">
                          <a:solidFill>
                            <a:schemeClr val="dk1"/>
                          </a:solidFill>
                          <a:latin typeface="Arial"/>
                          <a:ea typeface="Arial"/>
                          <a:cs typeface="Arial"/>
                          <a:sym typeface="Arial"/>
                        </a:rPr>
                        <a:t>individual or group</a:t>
                      </a:r>
                      <a:endParaRPr sz="180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Highlight </a:t>
                      </a:r>
                      <a:r>
                        <a:rPr lang="fr-FR" sz="2000" b="0">
                          <a:solidFill>
                            <a:schemeClr val="dk1"/>
                          </a:solidFill>
                          <a:latin typeface="Arial"/>
                          <a:ea typeface="Arial"/>
                          <a:cs typeface="Arial"/>
                          <a:sym typeface="Arial"/>
                        </a:rPr>
                        <a:t>of </a:t>
                      </a:r>
                      <a:r>
                        <a:rPr lang="fr-FR" sz="2000">
                          <a:solidFill>
                            <a:schemeClr val="dk1"/>
                          </a:solidFill>
                          <a:latin typeface="Arial"/>
                          <a:ea typeface="Arial"/>
                          <a:cs typeface="Arial"/>
                          <a:sym typeface="Arial"/>
                        </a:rPr>
                        <a:t>multisectoral or One Health approach</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29" name="Google Shape;129;p47"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130" name="Google Shape;130;p47"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131" name="Google Shape;131;p47"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132" name="Google Shape;132;p47"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133" name="Google Shape;133;p4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34" name="Google Shape;134;p47"/>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135" name="Google Shape;135;p47"/>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bjectives">
  <p:cSld name="Objectives">
    <p:spTree>
      <p:nvGrpSpPr>
        <p:cNvPr id="1" name="Shape 136"/>
        <p:cNvGrpSpPr/>
        <p:nvPr/>
      </p:nvGrpSpPr>
      <p:grpSpPr>
        <a:xfrm>
          <a:off x="0" y="0"/>
          <a:ext cx="0" cy="0"/>
          <a:chOff x="0" y="0"/>
          <a:chExt cx="0" cy="0"/>
        </a:xfrm>
      </p:grpSpPr>
      <p:pic>
        <p:nvPicPr>
          <p:cNvPr id="137" name="Google Shape;137;p48"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138" name="Google Shape;138;p4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9" name="Google Shape;139;p4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0" name="Google Shape;140;p48"/>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Learning Objectives</a:t>
            </a:r>
            <a:endParaRPr sz="1800">
              <a:solidFill>
                <a:schemeClr val="dk1"/>
              </a:solidFill>
              <a:latin typeface="Arial"/>
              <a:ea typeface="Arial"/>
              <a:cs typeface="Arial"/>
              <a:sym typeface="Arial"/>
            </a:endParaRPr>
          </a:p>
        </p:txBody>
      </p:sp>
      <p:sp>
        <p:nvSpPr>
          <p:cNvPr id="141" name="Google Shape;141;p4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42" name="Google Shape;142;p48"/>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43" name="Google Shape;143;p48"/>
          <p:cNvPicPr preferRelativeResize="0"/>
          <p:nvPr/>
        </p:nvPicPr>
        <p:blipFill rotWithShape="1">
          <a:blip r:embed="rId4">
            <a:alphaModFix/>
          </a:blip>
          <a:srcRect/>
          <a:stretch/>
        </p:blipFill>
        <p:spPr>
          <a:xfrm>
            <a:off x="11057248" y="6241802"/>
            <a:ext cx="938147" cy="594360"/>
          </a:xfrm>
          <a:prstGeom prst="rect">
            <a:avLst/>
          </a:prstGeom>
          <a:noFill/>
          <a:ln>
            <a:noFill/>
          </a:ln>
        </p:spPr>
      </p:pic>
      <p:sp>
        <p:nvSpPr>
          <p:cNvPr id="144" name="Google Shape;144;p48"/>
          <p:cNvSpPr txBox="1"/>
          <p:nvPr/>
        </p:nvSpPr>
        <p:spPr>
          <a:xfrm>
            <a:off x="838199" y="1489310"/>
            <a:ext cx="105156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i="0" u="none" strike="noStrike" cap="none">
                <a:solidFill>
                  <a:schemeClr val="dk1"/>
                </a:solidFill>
                <a:latin typeface="Arial"/>
                <a:ea typeface="Arial"/>
                <a:cs typeface="Arial"/>
                <a:sym typeface="Arial"/>
              </a:rPr>
              <a:t>At the end of this lesson, you will be able to:</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rveillance Cycle">
  <p:cSld name="Surveillance Cycle">
    <p:spTree>
      <p:nvGrpSpPr>
        <p:cNvPr id="1" name="Shape 145"/>
        <p:cNvGrpSpPr/>
        <p:nvPr/>
      </p:nvGrpSpPr>
      <p:grpSpPr>
        <a:xfrm>
          <a:off x="0" y="0"/>
          <a:ext cx="0" cy="0"/>
          <a:chOff x="0" y="0"/>
          <a:chExt cx="0" cy="0"/>
        </a:xfrm>
      </p:grpSpPr>
      <p:sp>
        <p:nvSpPr>
          <p:cNvPr id="146" name="Google Shape;146;p49"/>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47" name="Google Shape;147;p4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8" name="Google Shape;148;p4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49" name="Google Shape;149;p4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50" name="Google Shape;150;p4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urveillance Cycle + Monitor">
  <p:cSld name="Surveillance Cycle + Monitor">
    <p:spTree>
      <p:nvGrpSpPr>
        <p:cNvPr id="1" name="Shape 151"/>
        <p:cNvGrpSpPr/>
        <p:nvPr/>
      </p:nvGrpSpPr>
      <p:grpSpPr>
        <a:xfrm>
          <a:off x="0" y="0"/>
          <a:ext cx="0" cy="0"/>
          <a:chOff x="0" y="0"/>
          <a:chExt cx="0" cy="0"/>
        </a:xfrm>
      </p:grpSpPr>
      <p:sp>
        <p:nvSpPr>
          <p:cNvPr id="152" name="Google Shape;152;p50"/>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Public Health Surveillance Cycle</a:t>
            </a:r>
            <a:endParaRPr sz="1800">
              <a:solidFill>
                <a:schemeClr val="dk1"/>
              </a:solidFill>
              <a:latin typeface="Arial"/>
              <a:ea typeface="Arial"/>
              <a:cs typeface="Arial"/>
              <a:sym typeface="Arial"/>
            </a:endParaRPr>
          </a:p>
        </p:txBody>
      </p:sp>
      <p:sp>
        <p:nvSpPr>
          <p:cNvPr id="153" name="Google Shape;153;p50"/>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4" name="Google Shape;154;p50"/>
          <p:cNvSpPr txBox="1"/>
          <p:nvPr/>
        </p:nvSpPr>
        <p:spPr>
          <a:xfrm>
            <a:off x="3914774" y="3353633"/>
            <a:ext cx="4772025"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MONITOR</a:t>
            </a:r>
            <a:endParaRPr/>
          </a:p>
        </p:txBody>
      </p:sp>
      <p:sp>
        <p:nvSpPr>
          <p:cNvPr id="155" name="Google Shape;155;p5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6" name="Google Shape;156;p5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57" name="Google Shape;157;p5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58" name="Google Shape;158;p5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Surveillance Cycle + Monitor_French">
  <p:cSld name="1_Surveillance Cycle + Monitor_French">
    <p:spTree>
      <p:nvGrpSpPr>
        <p:cNvPr id="1" name="Shape 159"/>
        <p:cNvGrpSpPr/>
        <p:nvPr/>
      </p:nvGrpSpPr>
      <p:grpSpPr>
        <a:xfrm>
          <a:off x="0" y="0"/>
          <a:ext cx="0" cy="0"/>
          <a:chOff x="0" y="0"/>
          <a:chExt cx="0" cy="0"/>
        </a:xfrm>
      </p:grpSpPr>
      <p:sp>
        <p:nvSpPr>
          <p:cNvPr id="160" name="Google Shape;160;p51"/>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a:solidFill>
                  <a:schemeClr val="dk1"/>
                </a:solidFill>
                <a:latin typeface="Libre Franklin Medium"/>
                <a:ea typeface="Libre Franklin Medium"/>
                <a:cs typeface="Libre Franklin Medium"/>
                <a:sym typeface="Libre Franklin Medium"/>
              </a:rPr>
              <a:t>Cycle de surveillance de la santé publique</a:t>
            </a:r>
            <a:endParaRPr sz="4400">
              <a:solidFill>
                <a:schemeClr val="dk1"/>
              </a:solidFill>
              <a:latin typeface="Arial"/>
              <a:ea typeface="Arial"/>
              <a:cs typeface="Arial"/>
              <a:sym typeface="Arial"/>
            </a:endParaRPr>
          </a:p>
        </p:txBody>
      </p:sp>
      <p:sp>
        <p:nvSpPr>
          <p:cNvPr id="161" name="Google Shape;161;p51"/>
          <p:cNvSpPr/>
          <p:nvPr/>
        </p:nvSpPr>
        <p:spPr>
          <a:xfrm>
            <a:off x="3057525" y="1857375"/>
            <a:ext cx="6486525" cy="4100513"/>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51"/>
          <p:cNvSpPr txBox="1"/>
          <p:nvPr/>
        </p:nvSpPr>
        <p:spPr>
          <a:xfrm>
            <a:off x="3357818" y="3353633"/>
            <a:ext cx="6060499"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6600" b="1">
                <a:solidFill>
                  <a:srgbClr val="00943B"/>
                </a:solidFill>
                <a:latin typeface="Arial"/>
                <a:ea typeface="Arial"/>
                <a:cs typeface="Arial"/>
                <a:sym typeface="Arial"/>
              </a:rPr>
              <a:t>SURVEILLER</a:t>
            </a:r>
            <a:endParaRPr/>
          </a:p>
        </p:txBody>
      </p:sp>
      <p:sp>
        <p:nvSpPr>
          <p:cNvPr id="163" name="Google Shape;163;p5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4" name="Google Shape;164;p5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5" name="Google Shape;165;p5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166" name="Google Shape;166;p5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Discovery_Dialogue">
  <p:cSld name="1_Discovery_Dialogue">
    <p:spTree>
      <p:nvGrpSpPr>
        <p:cNvPr id="1" name="Shape 167"/>
        <p:cNvGrpSpPr/>
        <p:nvPr/>
      </p:nvGrpSpPr>
      <p:grpSpPr>
        <a:xfrm>
          <a:off x="0" y="0"/>
          <a:ext cx="0" cy="0"/>
          <a:chOff x="0" y="0"/>
          <a:chExt cx="0" cy="0"/>
        </a:xfrm>
      </p:grpSpPr>
      <p:pic>
        <p:nvPicPr>
          <p:cNvPr id="168" name="Google Shape;168;p52"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169" name="Google Shape;169;p52"/>
          <p:cNvSpPr txBox="1">
            <a:spLocks noGrp="1"/>
          </p:cNvSpPr>
          <p:nvPr>
            <p:ph type="title"/>
          </p:nvPr>
        </p:nvSpPr>
        <p:spPr>
          <a:xfrm>
            <a:off x="838200" y="447675"/>
            <a:ext cx="9752215" cy="800100"/>
          </a:xfrm>
          <a:prstGeom prst="rect">
            <a:avLst/>
          </a:prstGeom>
          <a:solidFill>
            <a:srgbClr val="E7C2F6"/>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0" name="Google Shape;170;p5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1" name="Google Shape;171;p5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5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73" name="Google Shape;173;p52"/>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74" name="Google Shape;174;p52"/>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26"/>
        <p:cNvGrpSpPr/>
        <p:nvPr/>
      </p:nvGrpSpPr>
      <p:grpSpPr>
        <a:xfrm>
          <a:off x="0" y="0"/>
          <a:ext cx="0" cy="0"/>
          <a:chOff x="0" y="0"/>
          <a:chExt cx="0" cy="0"/>
        </a:xfrm>
      </p:grpSpPr>
      <p:sp>
        <p:nvSpPr>
          <p:cNvPr id="27" name="Google Shape;27;p3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3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3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0" name="Google Shape;30;p3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1" name="Google Shape;31;p35"/>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32" name="Google Shape;32;p35"/>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ctivity">
  <p:cSld name="Activity">
    <p:spTree>
      <p:nvGrpSpPr>
        <p:cNvPr id="1" name="Shape 175"/>
        <p:cNvGrpSpPr/>
        <p:nvPr/>
      </p:nvGrpSpPr>
      <p:grpSpPr>
        <a:xfrm>
          <a:off x="0" y="0"/>
          <a:ext cx="0" cy="0"/>
          <a:chOff x="0" y="0"/>
          <a:chExt cx="0" cy="0"/>
        </a:xfrm>
      </p:grpSpPr>
      <p:sp>
        <p:nvSpPr>
          <p:cNvPr id="176" name="Google Shape;176;p53"/>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77" name="Google Shape;177;p53"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78" name="Google Shape;178;p53"/>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9" name="Google Shape;179;p53"/>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To complete the exercise, </a:t>
            </a:r>
            <a:endParaRPr/>
          </a:p>
          <a:p>
            <a:pPr marL="0" marR="0" lvl="0" indent="0" algn="ctr" rtl="0">
              <a:spcBef>
                <a:spcPts val="0"/>
              </a:spcBef>
              <a:spcAft>
                <a:spcPts val="0"/>
              </a:spcAft>
              <a:buNone/>
            </a:pPr>
            <a:r>
              <a:rPr lang="fr-FR" sz="2800">
                <a:solidFill>
                  <a:schemeClr val="dk1"/>
                </a:solidFill>
                <a:latin typeface="Arial"/>
                <a:ea typeface="Arial"/>
                <a:cs typeface="Arial"/>
                <a:sym typeface="Arial"/>
              </a:rPr>
              <a:t>please turn to your Participant Exercise Book.</a:t>
            </a:r>
            <a:endParaRPr sz="2800" strike="sngStrike">
              <a:solidFill>
                <a:schemeClr val="dk1"/>
              </a:solidFill>
              <a:latin typeface="Arial"/>
              <a:ea typeface="Arial"/>
              <a:cs typeface="Arial"/>
              <a:sym typeface="Arial"/>
            </a:endParaRPr>
          </a:p>
        </p:txBody>
      </p:sp>
      <p:sp>
        <p:nvSpPr>
          <p:cNvPr id="180" name="Google Shape;180;p53"/>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1" name="Google Shape;181;p53"/>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82" name="Google Shape;182;p53"/>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Activity_French">
  <p:cSld name="2_Activity_French">
    <p:spTree>
      <p:nvGrpSpPr>
        <p:cNvPr id="1" name="Shape 183"/>
        <p:cNvGrpSpPr/>
        <p:nvPr/>
      </p:nvGrpSpPr>
      <p:grpSpPr>
        <a:xfrm>
          <a:off x="0" y="0"/>
          <a:ext cx="0" cy="0"/>
          <a:chOff x="0" y="0"/>
          <a:chExt cx="0" cy="0"/>
        </a:xfrm>
      </p:grpSpPr>
      <p:sp>
        <p:nvSpPr>
          <p:cNvPr id="184" name="Google Shape;184;p54"/>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85" name="Google Shape;185;p54"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86" name="Google Shape;186;p54"/>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7" name="Google Shape;187;p54"/>
          <p:cNvSpPr txBox="1"/>
          <p:nvPr/>
        </p:nvSpPr>
        <p:spPr>
          <a:xfrm>
            <a:off x="1007013" y="2951946"/>
            <a:ext cx="10177974" cy="954107"/>
          </a:xfrm>
          <a:prstGeom prst="rect">
            <a:avLst/>
          </a:prstGeom>
          <a:noFill/>
          <a:ln w="38100" cap="flat" cmpd="sng">
            <a:solidFill>
              <a:srgbClr val="00140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a:solidFill>
                  <a:schemeClr val="dk1"/>
                </a:solidFill>
                <a:latin typeface="Arial"/>
                <a:ea typeface="Arial"/>
                <a:cs typeface="Arial"/>
                <a:sym typeface="Arial"/>
              </a:rPr>
              <a:t>Pour réaliser l'exercice,</a:t>
            </a:r>
            <a:br>
              <a:rPr lang="fr-FR" sz="2800">
                <a:solidFill>
                  <a:schemeClr val="dk1"/>
                </a:solidFill>
                <a:latin typeface="Arial"/>
                <a:ea typeface="Arial"/>
                <a:cs typeface="Arial"/>
                <a:sym typeface="Arial"/>
              </a:rPr>
            </a:br>
            <a:r>
              <a:rPr lang="fr-FR" sz="2800">
                <a:solidFill>
                  <a:schemeClr val="dk1"/>
                </a:solidFill>
                <a:latin typeface="Arial"/>
                <a:ea typeface="Arial"/>
                <a:cs typeface="Arial"/>
                <a:sym typeface="Arial"/>
              </a:rPr>
              <a:t>veuillez consulter le cahier d'exercices du participant.</a:t>
            </a:r>
            <a:endParaRPr sz="2800" strike="sngStrike">
              <a:solidFill>
                <a:schemeClr val="dk1"/>
              </a:solidFill>
              <a:latin typeface="Arial"/>
              <a:ea typeface="Arial"/>
              <a:cs typeface="Arial"/>
              <a:sym typeface="Arial"/>
            </a:endParaRPr>
          </a:p>
        </p:txBody>
      </p:sp>
      <p:sp>
        <p:nvSpPr>
          <p:cNvPr id="188" name="Google Shape;188;p54"/>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89" name="Google Shape;189;p54"/>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90" name="Google Shape;190;p54"/>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ctivity_Blank">
  <p:cSld name="Activity_Blank">
    <p:spTree>
      <p:nvGrpSpPr>
        <p:cNvPr id="1" name="Shape 191"/>
        <p:cNvGrpSpPr/>
        <p:nvPr/>
      </p:nvGrpSpPr>
      <p:grpSpPr>
        <a:xfrm>
          <a:off x="0" y="0"/>
          <a:ext cx="0" cy="0"/>
          <a:chOff x="0" y="0"/>
          <a:chExt cx="0" cy="0"/>
        </a:xfrm>
      </p:grpSpPr>
      <p:pic>
        <p:nvPicPr>
          <p:cNvPr id="192" name="Google Shape;192;p55"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193" name="Google Shape;193;p5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4" name="Google Shape;194;p55"/>
          <p:cNvSpPr txBox="1">
            <a:spLocks noGrp="1"/>
          </p:cNvSpPr>
          <p:nvPr>
            <p:ph type="title"/>
          </p:nvPr>
        </p:nvSpPr>
        <p:spPr>
          <a:xfrm>
            <a:off x="838200" y="447675"/>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5" name="Google Shape;195;p55"/>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55"/>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97" name="Google Shape;197;p55"/>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198" name="Google Shape;198;p55"/>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ctivity_Answer">
  <p:cSld name="Activity_Answer">
    <p:spTree>
      <p:nvGrpSpPr>
        <p:cNvPr id="1" name="Shape 199"/>
        <p:cNvGrpSpPr/>
        <p:nvPr/>
      </p:nvGrpSpPr>
      <p:grpSpPr>
        <a:xfrm>
          <a:off x="0" y="0"/>
          <a:ext cx="0" cy="0"/>
          <a:chOff x="0" y="0"/>
          <a:chExt cx="0" cy="0"/>
        </a:xfrm>
      </p:grpSpPr>
      <p:pic>
        <p:nvPicPr>
          <p:cNvPr id="200" name="Google Shape;200;p56"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01" name="Google Shape;201;p56"/>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2" name="Google Shape;202;p56"/>
          <p:cNvSpPr txBox="1">
            <a:spLocks noGrp="1"/>
          </p:cNvSpPr>
          <p:nvPr>
            <p:ph type="title"/>
          </p:nvPr>
        </p:nvSpPr>
        <p:spPr>
          <a:xfrm>
            <a:off x="838200" y="447675"/>
            <a:ext cx="9752215" cy="800100"/>
          </a:xfrm>
          <a:prstGeom prst="rect">
            <a:avLst/>
          </a:prstGeom>
          <a:solidFill>
            <a:srgbClr val="FEE599"/>
          </a:solid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3" name="Google Shape;203;p5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4" name="Google Shape;204;p5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5" name="Google Shape;205;p56"/>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06" name="Google Shape;206;p56"/>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Health">
  <p:cSld name="One Health">
    <p:spTree>
      <p:nvGrpSpPr>
        <p:cNvPr id="1" name="Shape 207"/>
        <p:cNvGrpSpPr/>
        <p:nvPr/>
      </p:nvGrpSpPr>
      <p:grpSpPr>
        <a:xfrm>
          <a:off x="0" y="0"/>
          <a:ext cx="0" cy="0"/>
          <a:chOff x="0" y="0"/>
          <a:chExt cx="0" cy="0"/>
        </a:xfrm>
      </p:grpSpPr>
      <p:sp>
        <p:nvSpPr>
          <p:cNvPr id="208" name="Google Shape;208;p5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9" name="Google Shape;209;p5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10" name="Google Shape;210;p57" descr="A picture containing vector graphics&#10;&#10;Description automatically generated"/>
          <p:cNvPicPr preferRelativeResize="0"/>
          <p:nvPr/>
        </p:nvPicPr>
        <p:blipFill rotWithShape="1">
          <a:blip r:embed="rId2">
            <a:alphaModFix/>
          </a:blip>
          <a:srcRect/>
          <a:stretch/>
        </p:blipFill>
        <p:spPr>
          <a:xfrm>
            <a:off x="10472404" y="128052"/>
            <a:ext cx="1223563" cy="1223563"/>
          </a:xfrm>
          <a:prstGeom prst="rect">
            <a:avLst/>
          </a:prstGeom>
          <a:noFill/>
          <a:ln>
            <a:noFill/>
          </a:ln>
        </p:spPr>
      </p:pic>
      <p:sp>
        <p:nvSpPr>
          <p:cNvPr id="211" name="Google Shape;211;p5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5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13" name="Google Shape;213;p57"/>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214" name="Google Shape;214;p57"/>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15"/>
        <p:cNvGrpSpPr/>
        <p:nvPr/>
      </p:nvGrpSpPr>
      <p:grpSpPr>
        <a:xfrm>
          <a:off x="0" y="0"/>
          <a:ext cx="0" cy="0"/>
          <a:chOff x="0" y="0"/>
          <a:chExt cx="0" cy="0"/>
        </a:xfrm>
      </p:grpSpPr>
      <p:sp>
        <p:nvSpPr>
          <p:cNvPr id="216" name="Google Shape;216;p58"/>
          <p:cNvSpPr txBox="1">
            <a:spLocks noGrp="1"/>
          </p:cNvSpPr>
          <p:nvPr>
            <p:ph type="title"/>
          </p:nvPr>
        </p:nvSpPr>
        <p:spPr>
          <a:xfrm>
            <a:off x="839788" y="365125"/>
            <a:ext cx="10515600" cy="82391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7" name="Google Shape;217;p58"/>
          <p:cNvSpPr txBox="1">
            <a:spLocks noGrp="1"/>
          </p:cNvSpPr>
          <p:nvPr>
            <p:ph type="body" idx="1"/>
          </p:nvPr>
        </p:nvSpPr>
        <p:spPr>
          <a:xfrm>
            <a:off x="838200" y="1473345"/>
            <a:ext cx="5157787"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18" name="Google Shape;218;p58"/>
          <p:cNvSpPr txBox="1">
            <a:spLocks noGrp="1"/>
          </p:cNvSpPr>
          <p:nvPr>
            <p:ph type="body" idx="2"/>
          </p:nvPr>
        </p:nvSpPr>
        <p:spPr>
          <a:xfrm>
            <a:off x="838200"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9" name="Google Shape;219;p58"/>
          <p:cNvSpPr txBox="1">
            <a:spLocks noGrp="1"/>
          </p:cNvSpPr>
          <p:nvPr>
            <p:ph type="body" idx="3"/>
          </p:nvPr>
        </p:nvSpPr>
        <p:spPr>
          <a:xfrm>
            <a:off x="6170612" y="1473345"/>
            <a:ext cx="5183188" cy="521710"/>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220" name="Google Shape;220;p58"/>
          <p:cNvSpPr txBox="1">
            <a:spLocks noGrp="1"/>
          </p:cNvSpPr>
          <p:nvPr>
            <p:ph type="body" idx="4"/>
          </p:nvPr>
        </p:nvSpPr>
        <p:spPr>
          <a:xfrm>
            <a:off x="6170612" y="2111433"/>
            <a:ext cx="5157787" cy="403167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1" name="Google Shape;221;p5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5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23" name="Google Shape;223;p5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24" name="Google Shape;224;p58"/>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References">
  <p:cSld name="References">
    <p:spTree>
      <p:nvGrpSpPr>
        <p:cNvPr id="1" name="Shape 225"/>
        <p:cNvGrpSpPr/>
        <p:nvPr/>
      </p:nvGrpSpPr>
      <p:grpSpPr>
        <a:xfrm>
          <a:off x="0" y="0"/>
          <a:ext cx="0" cy="0"/>
          <a:chOff x="0" y="0"/>
          <a:chExt cx="0" cy="0"/>
        </a:xfrm>
      </p:grpSpPr>
      <p:sp>
        <p:nvSpPr>
          <p:cNvPr id="226" name="Google Shape;226;p5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7" name="Google Shape;227;p5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8" name="Google Shape;228;p5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9" name="Google Shape;229;p5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0" name="Google Shape;230;p5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1" name="Google Shape;231;p5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2"/>
        <p:cNvGrpSpPr/>
        <p:nvPr/>
      </p:nvGrpSpPr>
      <p:grpSpPr>
        <a:xfrm>
          <a:off x="0" y="0"/>
          <a:ext cx="0" cy="0"/>
          <a:chOff x="0" y="0"/>
          <a:chExt cx="0" cy="0"/>
        </a:xfrm>
      </p:grpSpPr>
      <p:sp>
        <p:nvSpPr>
          <p:cNvPr id="233" name="Google Shape;233;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4" name="Google Shape;234;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5" name="Google Shape;235;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fr-FR"/>
              <a:t>‹#›</a:t>
            </a:fld>
            <a:endParaRPr/>
          </a:p>
        </p:txBody>
      </p:sp>
      <p:sp>
        <p:nvSpPr>
          <p:cNvPr id="236" name="Google Shape;236;p60"/>
          <p:cNvSpPr/>
          <p:nvPr/>
        </p:nvSpPr>
        <p:spPr>
          <a:xfrm>
            <a:off x="0" y="0"/>
            <a:ext cx="12192000" cy="6858000"/>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7" name="Google Shape;237;p60"/>
          <p:cNvSpPr/>
          <p:nvPr/>
        </p:nvSpPr>
        <p:spPr>
          <a:xfrm>
            <a:off x="9540691" y="6196031"/>
            <a:ext cx="2651760" cy="7315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8" name="Google Shape;238;p6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39" name="Google Shape;239;p60"/>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240" name="Google Shape;240;p60"/>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41" name="Google Shape;241;p60"/>
          <p:cNvSpPr/>
          <p:nvPr/>
        </p:nvSpPr>
        <p:spPr>
          <a:xfrm>
            <a:off x="10868596" y="6267797"/>
            <a:ext cx="1315453" cy="66032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2" name="Google Shape;242;p60"/>
          <p:cNvPicPr preferRelativeResize="0"/>
          <p:nvPr/>
        </p:nvPicPr>
        <p:blipFill rotWithShape="1">
          <a:blip r:embed="rId2">
            <a:alphaModFix/>
          </a:blip>
          <a:srcRect/>
          <a:stretch/>
        </p:blipFill>
        <p:spPr>
          <a:xfrm>
            <a:off x="10958222" y="6330789"/>
            <a:ext cx="1136199" cy="505373"/>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3"/>
        <p:cNvGrpSpPr/>
        <p:nvPr/>
      </p:nvGrpSpPr>
      <p:grpSpPr>
        <a:xfrm>
          <a:off x="0" y="0"/>
          <a:ext cx="0" cy="0"/>
          <a:chOff x="0" y="0"/>
          <a:chExt cx="0" cy="0"/>
        </a:xfrm>
      </p:grpSpPr>
      <p:sp>
        <p:nvSpPr>
          <p:cNvPr id="244" name="Google Shape;244;p61"/>
          <p:cNvSpPr/>
          <p:nvPr/>
        </p:nvSpPr>
        <p:spPr>
          <a:xfrm>
            <a:off x="0" y="0"/>
            <a:ext cx="12192000" cy="63563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5" name="Google Shape;245;p6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6" name="Google Shape;246;p6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47" name="Google Shape;247;p61"/>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248" name="Google Shape;248;p61"/>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49"/>
        <p:cNvGrpSpPr/>
        <p:nvPr/>
      </p:nvGrpSpPr>
      <p:grpSpPr>
        <a:xfrm>
          <a:off x="0" y="0"/>
          <a:ext cx="0" cy="0"/>
          <a:chOff x="0" y="0"/>
          <a:chExt cx="0" cy="0"/>
        </a:xfrm>
      </p:grpSpPr>
      <p:sp>
        <p:nvSpPr>
          <p:cNvPr id="250" name="Google Shape;250;p62"/>
          <p:cNvSpPr txBox="1">
            <a:spLocks noGrp="1"/>
          </p:cNvSpPr>
          <p:nvPr>
            <p:ph type="body" idx="1"/>
          </p:nvPr>
        </p:nvSpPr>
        <p:spPr>
          <a:xfrm>
            <a:off x="8617060" y="742949"/>
            <a:ext cx="2974848" cy="521208"/>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1" name="Google Shape;251;p62"/>
          <p:cNvSpPr txBox="1">
            <a:spLocks noGrp="1"/>
          </p:cNvSpPr>
          <p:nvPr>
            <p:ph type="body" idx="2"/>
          </p:nvPr>
        </p:nvSpPr>
        <p:spPr>
          <a:xfrm>
            <a:off x="518160" y="2110490"/>
            <a:ext cx="7607300" cy="15885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5400"/>
              <a:buFont typeface="Arial"/>
              <a:buNone/>
              <a:defRPr sz="5400" b="0" i="0" u="none" strike="noStrike" cap="none">
                <a:solidFill>
                  <a:schemeClr val="dk1"/>
                </a:solidFill>
                <a:latin typeface="Libre Franklin Medium"/>
                <a:ea typeface="Libre Franklin Medium"/>
                <a:cs typeface="Libre Franklin Medium"/>
                <a:sym typeface="Libre Franklin Medium"/>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Custom Layout_French">
  <p:cSld name="3_Custom Layout_French">
    <p:spTree>
      <p:nvGrpSpPr>
        <p:cNvPr id="1" name="Shape 33"/>
        <p:cNvGrpSpPr/>
        <p:nvPr/>
      </p:nvGrpSpPr>
      <p:grpSpPr>
        <a:xfrm>
          <a:off x="0" y="0"/>
          <a:ext cx="0" cy="0"/>
          <a:chOff x="0" y="0"/>
          <a:chExt cx="0" cy="0"/>
        </a:xfrm>
      </p:grpSpPr>
      <p:sp>
        <p:nvSpPr>
          <p:cNvPr id="34" name="Google Shape;34;p36"/>
          <p:cNvSpPr txBox="1"/>
          <p:nvPr/>
        </p:nvSpPr>
        <p:spPr>
          <a:xfrm>
            <a:off x="838200" y="422510"/>
            <a:ext cx="743296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Clé des icônes de cours</a:t>
            </a:r>
            <a:endParaRPr sz="4400" dirty="0">
              <a:solidFill>
                <a:schemeClr val="dk1"/>
              </a:solidFill>
              <a:latin typeface="Franklin Gothic Medium" panose="020B0603020102020204" pitchFamily="34" charset="0"/>
              <a:ea typeface="Arial"/>
              <a:cs typeface="Arial"/>
              <a:sym typeface="Arial"/>
            </a:endParaRPr>
          </a:p>
        </p:txBody>
      </p:sp>
      <p:sp>
        <p:nvSpPr>
          <p:cNvPr id="35" name="Google Shape;35;p36"/>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aphicFrame>
        <p:nvGraphicFramePr>
          <p:cNvPr id="36" name="Google Shape;36;p36"/>
          <p:cNvGraphicFramePr/>
          <p:nvPr/>
        </p:nvGraphicFramePr>
        <p:xfrm>
          <a:off x="1505065" y="1917027"/>
          <a:ext cx="9181875" cy="4276750"/>
        </p:xfrm>
        <a:graphic>
          <a:graphicData uri="http://schemas.openxmlformats.org/drawingml/2006/table">
            <a:tbl>
              <a:tblPr>
                <a:noFill/>
                <a:tableStyleId>{E538AC03-A1C8-4ED1-BF23-4DCFFBDF04EE}</a:tableStyleId>
              </a:tblPr>
              <a:tblGrid>
                <a:gridCol w="1836375">
                  <a:extLst>
                    <a:ext uri="{9D8B030D-6E8A-4147-A177-3AD203B41FA5}">
                      <a16:colId xmlns:a16="http://schemas.microsoft.com/office/drawing/2014/main" val="20000"/>
                    </a:ext>
                  </a:extLst>
                </a:gridCol>
                <a:gridCol w="7345500">
                  <a:extLst>
                    <a:ext uri="{9D8B030D-6E8A-4147-A177-3AD203B41FA5}">
                      <a16:colId xmlns:a16="http://schemas.microsoft.com/office/drawing/2014/main" val="20001"/>
                    </a:ext>
                  </a:extLst>
                </a:gridCol>
              </a:tblGrid>
              <a:tr h="472525">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Icône</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Clr>
                          <a:schemeClr val="dk1"/>
                        </a:buClr>
                        <a:buSzPts val="2400"/>
                        <a:buFont typeface="Arial"/>
                        <a:buNone/>
                      </a:pPr>
                      <a:r>
                        <a:rPr lang="fr-FR" sz="2400" b="1" u="none" strike="noStrike" cap="none">
                          <a:solidFill>
                            <a:schemeClr val="dk1"/>
                          </a:solidFill>
                        </a:rPr>
                        <a:t>Utilisation</a:t>
                      </a:r>
                      <a:endParaRPr sz="2400" b="1" u="none" strike="noStrike" cap="none">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Objectifs </a:t>
                      </a:r>
                      <a:r>
                        <a:rPr lang="fr-FR" sz="2000" b="0" u="none" strike="noStrike" cap="none">
                          <a:solidFill>
                            <a:schemeClr val="dk1"/>
                          </a:solidFill>
                          <a:latin typeface="Arial"/>
                          <a:ea typeface="Arial"/>
                          <a:cs typeface="Arial"/>
                          <a:sym typeface="Arial"/>
                        </a:rPr>
                        <a:t>de la leçon</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45050">
                <a:tc>
                  <a:txBody>
                    <a:bodyPr/>
                    <a:lstStyle/>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Dialogue de découverte </a:t>
                      </a:r>
                      <a:r>
                        <a:rPr lang="fr-FR" sz="2000" u="none" strike="noStrike" cap="none">
                          <a:solidFill>
                            <a:schemeClr val="dk1"/>
                          </a:solidFill>
                          <a:latin typeface="Arial"/>
                          <a:ea typeface="Arial"/>
                          <a:cs typeface="Arial"/>
                          <a:sym typeface="Arial"/>
                        </a:rPr>
                        <a:t>invite le partage d’idées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et d’expériences</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13125">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Activité </a:t>
                      </a:r>
                      <a:r>
                        <a:rPr lang="fr-FR" sz="2000" b="0" u="none" strike="noStrike" cap="none">
                          <a:solidFill>
                            <a:schemeClr val="dk1"/>
                          </a:solidFill>
                          <a:latin typeface="Arial"/>
                          <a:ea typeface="Arial"/>
                          <a:cs typeface="Arial"/>
                          <a:sym typeface="Arial"/>
                        </a:rPr>
                        <a:t>complétée individuellement ou en groupe</a:t>
                      </a:r>
                      <a:endParaRPr sz="20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001000">
                <a:tc>
                  <a:txBody>
                    <a:bodyPr/>
                    <a:lstStyle/>
                    <a:p>
                      <a:pPr marL="0" marR="0" lvl="0" indent="0" algn="l" rtl="0">
                        <a:spcBef>
                          <a:spcPts val="0"/>
                        </a:spcBef>
                        <a:spcAft>
                          <a:spcPts val="0"/>
                        </a:spcAft>
                        <a:buClr>
                          <a:schemeClr val="dk1"/>
                        </a:buClr>
                        <a:buSzPts val="1800"/>
                        <a:buFont typeface="Arial"/>
                        <a:buNone/>
                      </a:pPr>
                      <a:endParaRPr sz="1800" u="none" strike="noStrike" cap="none"/>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2000"/>
                        <a:buFont typeface="Arial"/>
                        <a:buNone/>
                      </a:pPr>
                      <a:r>
                        <a:rPr lang="fr-FR" sz="2000" b="1" u="none" strike="noStrike" cap="none">
                          <a:solidFill>
                            <a:schemeClr val="dk1"/>
                          </a:solidFill>
                          <a:latin typeface="Arial"/>
                          <a:ea typeface="Arial"/>
                          <a:cs typeface="Arial"/>
                          <a:sym typeface="Arial"/>
                        </a:rPr>
                        <a:t>Point saillant </a:t>
                      </a:r>
                      <a:r>
                        <a:rPr lang="fr-FR" sz="2000" b="0" u="none" strike="noStrike" cap="none">
                          <a:solidFill>
                            <a:schemeClr val="dk1"/>
                          </a:solidFill>
                          <a:latin typeface="Arial"/>
                          <a:ea typeface="Arial"/>
                          <a:cs typeface="Arial"/>
                          <a:sym typeface="Arial"/>
                        </a:rPr>
                        <a:t>d’une approche </a:t>
                      </a:r>
                      <a:r>
                        <a:rPr lang="fr-FR" sz="2000" u="none" strike="noStrike" cap="none">
                          <a:solidFill>
                            <a:schemeClr val="dk1"/>
                          </a:solidFill>
                          <a:latin typeface="Arial"/>
                          <a:ea typeface="Arial"/>
                          <a:cs typeface="Arial"/>
                          <a:sym typeface="Arial"/>
                        </a:rPr>
                        <a:t>multisectorielle </a:t>
                      </a:r>
                      <a:br>
                        <a:rPr lang="fr-FR" sz="2000" u="none" strike="noStrike" cap="none">
                          <a:solidFill>
                            <a:schemeClr val="dk1"/>
                          </a:solidFill>
                          <a:latin typeface="Arial"/>
                          <a:ea typeface="Arial"/>
                          <a:cs typeface="Arial"/>
                          <a:sym typeface="Arial"/>
                        </a:rPr>
                      </a:br>
                      <a:r>
                        <a:rPr lang="fr-FR" sz="2000" u="none" strike="noStrike" cap="none">
                          <a:solidFill>
                            <a:schemeClr val="dk1"/>
                          </a:solidFill>
                          <a:latin typeface="Arial"/>
                          <a:ea typeface="Arial"/>
                          <a:cs typeface="Arial"/>
                          <a:sym typeface="Arial"/>
                        </a:rPr>
                        <a:t>ou Une Seule Santé</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37" name="Google Shape;37;p36" descr="Objectives Icon"/>
          <p:cNvPicPr preferRelativeResize="0"/>
          <p:nvPr/>
        </p:nvPicPr>
        <p:blipFill rotWithShape="1">
          <a:blip r:embed="rId2">
            <a:alphaModFix/>
          </a:blip>
          <a:srcRect/>
          <a:stretch/>
        </p:blipFill>
        <p:spPr>
          <a:xfrm>
            <a:off x="1947380" y="2445209"/>
            <a:ext cx="888251" cy="777438"/>
          </a:xfrm>
          <a:prstGeom prst="rect">
            <a:avLst/>
          </a:prstGeom>
          <a:noFill/>
          <a:ln>
            <a:noFill/>
          </a:ln>
        </p:spPr>
      </p:pic>
      <p:pic>
        <p:nvPicPr>
          <p:cNvPr id="38" name="Google Shape;38;p36" descr="Discovery Dialogue "/>
          <p:cNvPicPr preferRelativeResize="0"/>
          <p:nvPr/>
        </p:nvPicPr>
        <p:blipFill rotWithShape="1">
          <a:blip r:embed="rId3">
            <a:alphaModFix/>
          </a:blip>
          <a:srcRect/>
          <a:stretch/>
        </p:blipFill>
        <p:spPr>
          <a:xfrm>
            <a:off x="1929764" y="3387005"/>
            <a:ext cx="888251" cy="777438"/>
          </a:xfrm>
          <a:prstGeom prst="rect">
            <a:avLst/>
          </a:prstGeom>
          <a:noFill/>
          <a:ln>
            <a:noFill/>
          </a:ln>
        </p:spPr>
      </p:pic>
      <p:pic>
        <p:nvPicPr>
          <p:cNvPr id="39" name="Google Shape;39;p36" descr="Activity Icon"/>
          <p:cNvPicPr preferRelativeResize="0"/>
          <p:nvPr/>
        </p:nvPicPr>
        <p:blipFill rotWithShape="1">
          <a:blip r:embed="rId4">
            <a:alphaModFix/>
          </a:blip>
          <a:srcRect/>
          <a:stretch/>
        </p:blipFill>
        <p:spPr>
          <a:xfrm>
            <a:off x="1921623" y="4334684"/>
            <a:ext cx="888251" cy="777438"/>
          </a:xfrm>
          <a:prstGeom prst="rect">
            <a:avLst/>
          </a:prstGeom>
          <a:noFill/>
          <a:ln>
            <a:noFill/>
          </a:ln>
        </p:spPr>
      </p:pic>
      <p:pic>
        <p:nvPicPr>
          <p:cNvPr id="40" name="Google Shape;40;p36" descr="A picture containing vector graphics&#10;&#10;Description automatically generated"/>
          <p:cNvPicPr preferRelativeResize="0"/>
          <p:nvPr/>
        </p:nvPicPr>
        <p:blipFill rotWithShape="1">
          <a:blip r:embed="rId5">
            <a:alphaModFix/>
          </a:blip>
          <a:srcRect/>
          <a:stretch/>
        </p:blipFill>
        <p:spPr>
          <a:xfrm>
            <a:off x="1802921" y="5192453"/>
            <a:ext cx="1121434" cy="1138518"/>
          </a:xfrm>
          <a:prstGeom prst="rect">
            <a:avLst/>
          </a:prstGeom>
          <a:noFill/>
          <a:ln>
            <a:noFill/>
          </a:ln>
        </p:spPr>
      </p:pic>
      <p:sp>
        <p:nvSpPr>
          <p:cNvPr id="41" name="Google Shape;41;p36"/>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42" name="Google Shape;42;p36"/>
          <p:cNvPicPr preferRelativeResize="0"/>
          <p:nvPr/>
        </p:nvPicPr>
        <p:blipFill rotWithShape="1">
          <a:blip r:embed="rId6">
            <a:alphaModFix/>
          </a:blip>
          <a:srcRect/>
          <a:stretch/>
        </p:blipFill>
        <p:spPr>
          <a:xfrm>
            <a:off x="9722808" y="6330789"/>
            <a:ext cx="1097280" cy="505373"/>
          </a:xfrm>
          <a:prstGeom prst="rect">
            <a:avLst/>
          </a:prstGeom>
          <a:noFill/>
          <a:ln>
            <a:noFill/>
          </a:ln>
        </p:spPr>
      </p:pic>
      <p:pic>
        <p:nvPicPr>
          <p:cNvPr id="43" name="Google Shape;43;p36"/>
          <p:cNvPicPr preferRelativeResize="0"/>
          <p:nvPr/>
        </p:nvPicPr>
        <p:blipFill rotWithShape="1">
          <a:blip r:embed="rId7">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Custom Layout 1">
  <p:cSld name="2_Custom Layout 1">
    <p:spTree>
      <p:nvGrpSpPr>
        <p:cNvPr id="1" name="Shape 252"/>
        <p:cNvGrpSpPr/>
        <p:nvPr/>
      </p:nvGrpSpPr>
      <p:grpSpPr>
        <a:xfrm>
          <a:off x="0" y="0"/>
          <a:ext cx="0" cy="0"/>
          <a:chOff x="0" y="0"/>
          <a:chExt cx="0" cy="0"/>
        </a:xfrm>
      </p:grpSpPr>
      <p:sp>
        <p:nvSpPr>
          <p:cNvPr id="253" name="Google Shape;253;p63"/>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4" name="Google Shape;254;p63"/>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5" name="Google Shape;255;p63"/>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1 w/ Reference Box">
  <p:cSld name="Custom Layout 1 w/ Reference Box">
    <p:spTree>
      <p:nvGrpSpPr>
        <p:cNvPr id="1" name="Shape 256"/>
        <p:cNvGrpSpPr/>
        <p:nvPr/>
      </p:nvGrpSpPr>
      <p:grpSpPr>
        <a:xfrm>
          <a:off x="0" y="0"/>
          <a:ext cx="0" cy="0"/>
          <a:chOff x="0" y="0"/>
          <a:chExt cx="0" cy="0"/>
        </a:xfrm>
      </p:grpSpPr>
      <p:sp>
        <p:nvSpPr>
          <p:cNvPr id="257" name="Google Shape;257;p6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8" name="Google Shape;258;p6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9" name="Google Shape;259;p64"/>
          <p:cNvSpPr txBox="1">
            <a:spLocks noGrp="1"/>
          </p:cNvSpPr>
          <p:nvPr>
            <p:ph type="body" idx="2"/>
          </p:nvPr>
        </p:nvSpPr>
        <p:spPr>
          <a:xfrm>
            <a:off x="6096000"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260"/>
        <p:cNvGrpSpPr/>
        <p:nvPr/>
      </p:nvGrpSpPr>
      <p:grpSpPr>
        <a:xfrm>
          <a:off x="0" y="0"/>
          <a:ext cx="0" cy="0"/>
          <a:chOff x="0" y="0"/>
          <a:chExt cx="0" cy="0"/>
        </a:xfrm>
      </p:grpSpPr>
      <p:sp>
        <p:nvSpPr>
          <p:cNvPr id="261" name="Google Shape;261;p65"/>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62" name="Google Shape;262;p65"/>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63" name="Google Shape;263;p65"/>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64" name="Google Shape;264;p65"/>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65" name="Google Shape;265;p65"/>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66" name="Google Shape;266;p65"/>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Surveillance Cycle Spanish">
  <p:cSld name="1_Surveillance Cycle Spanish">
    <p:spTree>
      <p:nvGrpSpPr>
        <p:cNvPr id="1" name="Shape 267"/>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Activity">
  <p:cSld name="1_Activity">
    <p:spTree>
      <p:nvGrpSpPr>
        <p:cNvPr id="1" name="Shape 268"/>
        <p:cNvGrpSpPr/>
        <p:nvPr/>
      </p:nvGrpSpPr>
      <p:grpSpPr>
        <a:xfrm>
          <a:off x="0" y="0"/>
          <a:ext cx="0" cy="0"/>
          <a:chOff x="0" y="0"/>
          <a:chExt cx="0" cy="0"/>
        </a:xfrm>
      </p:grpSpPr>
      <p:sp>
        <p:nvSpPr>
          <p:cNvPr id="269" name="Google Shape;269;p67"/>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70" name="Google Shape;270;p67" descr="Activity Icon"/>
          <p:cNvPicPr preferRelativeResize="0"/>
          <p:nvPr/>
        </p:nvPicPr>
        <p:blipFill rotWithShape="1">
          <a:blip r:embed="rId2">
            <a:alphaModFix/>
          </a:blip>
          <a:srcRect/>
          <a:stretch/>
        </p:blipFill>
        <p:spPr>
          <a:xfrm>
            <a:off x="10871575" y="146157"/>
            <a:ext cx="939679" cy="939679"/>
          </a:xfrm>
          <a:prstGeom prst="rect">
            <a:avLst/>
          </a:prstGeom>
          <a:noFill/>
          <a:ln>
            <a:noFill/>
          </a:ln>
        </p:spPr>
      </p:pic>
      <p:sp>
        <p:nvSpPr>
          <p:cNvPr id="271" name="Google Shape;271;p6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72" name="Google Shape;272;p67"/>
          <p:cNvPicPr preferRelativeResize="0"/>
          <p:nvPr/>
        </p:nvPicPr>
        <p:blipFill rotWithShape="1">
          <a:blip r:embed="rId3">
            <a:alphaModFix/>
          </a:blip>
          <a:srcRect/>
          <a:stretch/>
        </p:blipFill>
        <p:spPr>
          <a:xfrm>
            <a:off x="10958222" y="6330789"/>
            <a:ext cx="1136199" cy="505373"/>
          </a:xfrm>
          <a:prstGeom prst="rect">
            <a:avLst/>
          </a:prstGeom>
          <a:noFill/>
          <a:ln>
            <a:noFill/>
          </a:ln>
        </p:spPr>
      </p:pic>
      <p:sp>
        <p:nvSpPr>
          <p:cNvPr id="273" name="Google Shape;273;p6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_Title only">
  <p:cSld name="1_Title only">
    <p:spTree>
      <p:nvGrpSpPr>
        <p:cNvPr id="1" name="Shape 274"/>
        <p:cNvGrpSpPr/>
        <p:nvPr/>
      </p:nvGrpSpPr>
      <p:grpSpPr>
        <a:xfrm>
          <a:off x="0" y="0"/>
          <a:ext cx="0" cy="0"/>
          <a:chOff x="0" y="0"/>
          <a:chExt cx="0" cy="0"/>
        </a:xfrm>
      </p:grpSpPr>
      <p:sp>
        <p:nvSpPr>
          <p:cNvPr id="275" name="Google Shape;275;p68"/>
          <p:cNvSpPr txBox="1"/>
          <p:nvPr/>
        </p:nvSpPr>
        <p:spPr>
          <a:xfrm>
            <a:off x="0" y="6400800"/>
            <a:ext cx="508000" cy="304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fr-FR" sz="1400">
                <a:solidFill>
                  <a:schemeClr val="dk1"/>
                </a:solidFill>
                <a:latin typeface="Libre Franklin Medium"/>
                <a:ea typeface="Libre Franklin Medium"/>
                <a:cs typeface="Libre Franklin Medium"/>
                <a:sym typeface="Libre Franklin Medium"/>
              </a:rPr>
              <a:t>‹#›</a:t>
            </a:fld>
            <a:endParaRPr sz="1400">
              <a:solidFill>
                <a:schemeClr val="dk1"/>
              </a:solidFill>
              <a:latin typeface="Libre Franklin Medium"/>
              <a:ea typeface="Libre Franklin Medium"/>
              <a:cs typeface="Libre Franklin Medium"/>
              <a:sym typeface="Libre Franklin Medium"/>
            </a:endParaRPr>
          </a:p>
        </p:txBody>
      </p:sp>
      <p:sp>
        <p:nvSpPr>
          <p:cNvPr id="276" name="Google Shape;276;p68"/>
          <p:cNvSpPr txBox="1"/>
          <p:nvPr/>
        </p:nvSpPr>
        <p:spPr>
          <a:xfrm>
            <a:off x="304800" y="6248400"/>
            <a:ext cx="4876800" cy="45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a:solidFill>
                  <a:schemeClr val="lt1"/>
                </a:solidFill>
                <a:latin typeface="Libre Franklin Medium"/>
                <a:ea typeface="Libre Franklin Medium"/>
                <a:cs typeface="Libre Franklin Medium"/>
                <a:sym typeface="Libre Franklin Medium"/>
              </a:rPr>
              <a:t>Epidemiologic Bias</a:t>
            </a:r>
            <a:endParaRPr/>
          </a:p>
        </p:txBody>
      </p:sp>
      <p:pic>
        <p:nvPicPr>
          <p:cNvPr id="277" name="Google Shape;277;p68"/>
          <p:cNvPicPr preferRelativeResize="0"/>
          <p:nvPr/>
        </p:nvPicPr>
        <p:blipFill rotWithShape="1">
          <a:blip r:embed="rId2">
            <a:alphaModFix/>
          </a:blip>
          <a:srcRect/>
          <a:stretch/>
        </p:blipFill>
        <p:spPr>
          <a:xfrm>
            <a:off x="11226801" y="6108700"/>
            <a:ext cx="895351" cy="723900"/>
          </a:xfrm>
          <a:prstGeom prst="rect">
            <a:avLst/>
          </a:prstGeom>
          <a:noFill/>
          <a:ln>
            <a:noFill/>
          </a:ln>
        </p:spPr>
      </p:pic>
      <p:sp>
        <p:nvSpPr>
          <p:cNvPr id="278" name="Google Shape;278;p68"/>
          <p:cNvSpPr/>
          <p:nvPr/>
        </p:nvSpPr>
        <p:spPr>
          <a:xfrm>
            <a:off x="0" y="6705601"/>
            <a:ext cx="11226800" cy="136525"/>
          </a:xfrm>
          <a:prstGeom prst="rect">
            <a:avLst/>
          </a:prstGeom>
          <a:solidFill>
            <a:srgbClr val="00953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79" name="Google Shape;279;p68"/>
          <p:cNvCxnSpPr/>
          <p:nvPr/>
        </p:nvCxnSpPr>
        <p:spPr>
          <a:xfrm>
            <a:off x="548218" y="1314450"/>
            <a:ext cx="11095567" cy="0"/>
          </a:xfrm>
          <a:prstGeom prst="straightConnector1">
            <a:avLst/>
          </a:prstGeom>
          <a:noFill/>
          <a:ln w="38100" cap="flat" cmpd="sng">
            <a:solidFill>
              <a:srgbClr val="0F9648"/>
            </a:solidFill>
            <a:prstDash val="solid"/>
            <a:miter lim="800000"/>
            <a:headEnd type="none" w="sm" len="sm"/>
            <a:tailEnd type="none" w="sm" len="sm"/>
          </a:ln>
        </p:spPr>
      </p:cxnSp>
      <p:sp>
        <p:nvSpPr>
          <p:cNvPr id="280" name="Google Shape;280;p68"/>
          <p:cNvSpPr txBox="1">
            <a:spLocks noGrp="1"/>
          </p:cNvSpPr>
          <p:nvPr>
            <p:ph type="title"/>
          </p:nvPr>
        </p:nvSpPr>
        <p:spPr>
          <a:xfrm>
            <a:off x="548640" y="213360"/>
            <a:ext cx="11094720" cy="100584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Objectives_French">
  <p:cSld name="1_Objectives_French">
    <p:spTree>
      <p:nvGrpSpPr>
        <p:cNvPr id="1" name="Shape 44"/>
        <p:cNvGrpSpPr/>
        <p:nvPr/>
      </p:nvGrpSpPr>
      <p:grpSpPr>
        <a:xfrm>
          <a:off x="0" y="0"/>
          <a:ext cx="0" cy="0"/>
          <a:chOff x="0" y="0"/>
          <a:chExt cx="0" cy="0"/>
        </a:xfrm>
      </p:grpSpPr>
      <p:pic>
        <p:nvPicPr>
          <p:cNvPr id="45" name="Google Shape;45;p37" descr="Objectives Icon"/>
          <p:cNvPicPr preferRelativeResize="0"/>
          <p:nvPr/>
        </p:nvPicPr>
        <p:blipFill rotWithShape="1">
          <a:blip r:embed="rId2">
            <a:alphaModFix/>
          </a:blip>
          <a:srcRect/>
          <a:stretch/>
        </p:blipFill>
        <p:spPr>
          <a:xfrm>
            <a:off x="10883960" y="146159"/>
            <a:ext cx="939679" cy="895132"/>
          </a:xfrm>
          <a:prstGeom prst="rect">
            <a:avLst/>
          </a:prstGeom>
          <a:noFill/>
          <a:ln>
            <a:noFill/>
          </a:ln>
        </p:spPr>
      </p:pic>
      <p:sp>
        <p:nvSpPr>
          <p:cNvPr id="46" name="Google Shape;46;p3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0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p37"/>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 name="Google Shape;48;p37"/>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dirty="0">
                <a:solidFill>
                  <a:srgbClr val="000000"/>
                </a:solidFill>
                <a:latin typeface="Franklin Gothic Medium" panose="020B0603020102020204" pitchFamily="34" charset="0"/>
                <a:ea typeface="Libre Franklin Medium"/>
                <a:cs typeface="Libre Franklin Medium"/>
                <a:sym typeface="Libre Franklin Medium"/>
              </a:rPr>
              <a:t>Objectifs d'apprentissage</a:t>
            </a:r>
            <a:endParaRPr sz="4400" dirty="0">
              <a:solidFill>
                <a:schemeClr val="dk1"/>
              </a:solidFill>
              <a:latin typeface="Franklin Gothic Medium" panose="020B0603020102020204" pitchFamily="34" charset="0"/>
              <a:ea typeface="Arial"/>
              <a:cs typeface="Arial"/>
              <a:sym typeface="Arial"/>
            </a:endParaRPr>
          </a:p>
        </p:txBody>
      </p:sp>
      <p:sp>
        <p:nvSpPr>
          <p:cNvPr id="49" name="Google Shape;49;p37"/>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0" name="Google Shape;50;p37"/>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51" name="Google Shape;51;p37"/>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Surveillance Cycle_French">
  <p:cSld name="1_Surveillance Cycle_French">
    <p:spTree>
      <p:nvGrpSpPr>
        <p:cNvPr id="1" name="Shape 52"/>
        <p:cNvGrpSpPr/>
        <p:nvPr/>
      </p:nvGrpSpPr>
      <p:grpSpPr>
        <a:xfrm>
          <a:off x="0" y="0"/>
          <a:ext cx="0" cy="0"/>
          <a:chOff x="0" y="0"/>
          <a:chExt cx="0" cy="0"/>
        </a:xfrm>
      </p:grpSpPr>
      <p:sp>
        <p:nvSpPr>
          <p:cNvPr id="53" name="Google Shape;53;p38"/>
          <p:cNvSpPr txBox="1"/>
          <p:nvPr/>
        </p:nvSpPr>
        <p:spPr>
          <a:xfrm>
            <a:off x="838200" y="422510"/>
            <a:ext cx="10515600"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4400" b="0" i="0" u="none" strike="noStrike" cap="none" dirty="0">
                <a:solidFill>
                  <a:schemeClr val="dk1"/>
                </a:solidFill>
                <a:latin typeface="Franklin Gothic Medium" panose="020B0603020102020204" pitchFamily="34" charset="0"/>
                <a:ea typeface="Libre Franklin Medium"/>
                <a:cs typeface="Libre Franklin Medium"/>
                <a:sym typeface="Libre Franklin Medium"/>
              </a:rPr>
              <a:t>Cycle de surveillance de la santé publique</a:t>
            </a:r>
            <a:endParaRPr sz="4400" dirty="0">
              <a:solidFill>
                <a:schemeClr val="dk1"/>
              </a:solidFill>
              <a:latin typeface="Franklin Gothic Medium" panose="020B0603020102020204" pitchFamily="34" charset="0"/>
              <a:ea typeface="Arial"/>
              <a:cs typeface="Arial"/>
              <a:sym typeface="Arial"/>
            </a:endParaRPr>
          </a:p>
        </p:txBody>
      </p:sp>
      <p:sp>
        <p:nvSpPr>
          <p:cNvPr id="54" name="Google Shape;54;p38"/>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5" name="Google Shape;55;p38"/>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56" name="Google Shape;56;p38"/>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57" name="Google Shape;57;p38"/>
          <p:cNvPicPr preferRelativeResize="0"/>
          <p:nvPr/>
        </p:nvPicPr>
        <p:blipFill rotWithShape="1">
          <a:blip r:embed="rId3">
            <a:alphaModFix/>
          </a:blip>
          <a:srcRect/>
          <a:stretch/>
        </p:blipFill>
        <p:spPr>
          <a:xfrm>
            <a:off x="11057248" y="6241802"/>
            <a:ext cx="938147" cy="594360"/>
          </a:xfrm>
          <a:prstGeom prst="rect">
            <a:avLst/>
          </a:prstGeom>
          <a:noFill/>
          <a:ln>
            <a:noFill/>
          </a:ln>
        </p:spPr>
      </p:pic>
      <p:graphicFrame>
        <p:nvGraphicFramePr>
          <p:cNvPr id="2" name="Diagram 1">
            <a:extLst>
              <a:ext uri="{FF2B5EF4-FFF2-40B4-BE49-F238E27FC236}">
                <a16:creationId xmlns:a16="http://schemas.microsoft.com/office/drawing/2014/main" id="{3FF2C819-9F98-9EEF-DD85-B72BE1494624}"/>
              </a:ext>
            </a:extLst>
          </p:cNvPr>
          <p:cNvGraphicFramePr/>
          <p:nvPr userDrawn="1">
            <p:extLst>
              <p:ext uri="{D42A27DB-BD31-4B8C-83A1-F6EECF244321}">
                <p14:modId xmlns:p14="http://schemas.microsoft.com/office/powerpoint/2010/main" val="282698647"/>
              </p:ext>
            </p:extLst>
          </p:nvPr>
        </p:nvGraphicFramePr>
        <p:xfrm>
          <a:off x="1231106" y="1557036"/>
          <a:ext cx="9729788" cy="4929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58"/>
        <p:cNvGrpSpPr/>
        <p:nvPr/>
      </p:nvGrpSpPr>
      <p:grpSpPr>
        <a:xfrm>
          <a:off x="0" y="0"/>
          <a:ext cx="0" cy="0"/>
          <a:chOff x="0" y="0"/>
          <a:chExt cx="0" cy="0"/>
        </a:xfrm>
      </p:grpSpPr>
      <p:sp>
        <p:nvSpPr>
          <p:cNvPr id="59" name="Google Shape;59;p3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3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 name="Google Shape;61;p39"/>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39"/>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3" name="Google Shape;63;p39"/>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64" name="Google Shape;64;p39"/>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65"/>
        <p:cNvGrpSpPr/>
        <p:nvPr/>
      </p:nvGrpSpPr>
      <p:grpSpPr>
        <a:xfrm>
          <a:off x="0" y="0"/>
          <a:ext cx="0" cy="0"/>
          <a:chOff x="0" y="0"/>
          <a:chExt cx="0" cy="0"/>
        </a:xfrm>
      </p:grpSpPr>
      <p:sp>
        <p:nvSpPr>
          <p:cNvPr id="66" name="Google Shape;66;p40"/>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7" name="Google Shape;67;p4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8" name="Google Shape;68;p40"/>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69" name="Google Shape;69;p40"/>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70" name="Google Shape;70;p40"/>
          <p:cNvPicPr preferRelativeResize="0"/>
          <p:nvPr/>
        </p:nvPicPr>
        <p:blipFill rotWithShape="1">
          <a:blip r:embed="rId3">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scovery_Dialogue">
  <p:cSld name="Discovery_Dialogue">
    <p:spTree>
      <p:nvGrpSpPr>
        <p:cNvPr id="1" name="Shape 71"/>
        <p:cNvGrpSpPr/>
        <p:nvPr/>
      </p:nvGrpSpPr>
      <p:grpSpPr>
        <a:xfrm>
          <a:off x="0" y="0"/>
          <a:ext cx="0" cy="0"/>
          <a:chOff x="0" y="0"/>
          <a:chExt cx="0" cy="0"/>
        </a:xfrm>
      </p:grpSpPr>
      <p:pic>
        <p:nvPicPr>
          <p:cNvPr id="72" name="Google Shape;72;p41" descr="Discovery Dialogue "/>
          <p:cNvPicPr preferRelativeResize="0"/>
          <p:nvPr/>
        </p:nvPicPr>
        <p:blipFill rotWithShape="1">
          <a:blip r:embed="rId2">
            <a:alphaModFix/>
          </a:blip>
          <a:srcRect/>
          <a:stretch/>
        </p:blipFill>
        <p:spPr>
          <a:xfrm>
            <a:off x="10883961" y="146159"/>
            <a:ext cx="939678" cy="939678"/>
          </a:xfrm>
          <a:prstGeom prst="rect">
            <a:avLst/>
          </a:prstGeom>
          <a:noFill/>
          <a:ln>
            <a:noFill/>
          </a:ln>
        </p:spPr>
      </p:pic>
      <p:sp>
        <p:nvSpPr>
          <p:cNvPr id="73" name="Google Shape;73;p41"/>
          <p:cNvSpPr txBox="1">
            <a:spLocks noGrp="1"/>
          </p:cNvSpPr>
          <p:nvPr>
            <p:ph type="title"/>
          </p:nvPr>
        </p:nvSpPr>
        <p:spPr>
          <a:xfrm>
            <a:off x="838200" y="457200"/>
            <a:ext cx="9752215"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Google Shape;74;p4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5" name="Google Shape;75;p41"/>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6" name="Google Shape;76;p41"/>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77" name="Google Shape;77;p41"/>
          <p:cNvPicPr preferRelativeResize="0"/>
          <p:nvPr/>
        </p:nvPicPr>
        <p:blipFill rotWithShape="1">
          <a:blip r:embed="rId3">
            <a:alphaModFix/>
          </a:blip>
          <a:srcRect/>
          <a:stretch/>
        </p:blipFill>
        <p:spPr>
          <a:xfrm>
            <a:off x="9722808" y="6330789"/>
            <a:ext cx="1097280" cy="505373"/>
          </a:xfrm>
          <a:prstGeom prst="rect">
            <a:avLst/>
          </a:prstGeom>
          <a:noFill/>
          <a:ln>
            <a:noFill/>
          </a:ln>
        </p:spPr>
      </p:pic>
      <p:pic>
        <p:nvPicPr>
          <p:cNvPr id="78" name="Google Shape;78;p41"/>
          <p:cNvPicPr preferRelativeResize="0"/>
          <p:nvPr/>
        </p:nvPicPr>
        <p:blipFill rotWithShape="1">
          <a:blip r:embed="rId4">
            <a:alphaModFix/>
          </a:blip>
          <a:srcRect/>
          <a:stretch/>
        </p:blipFill>
        <p:spPr>
          <a:xfrm>
            <a:off x="11057248" y="6241802"/>
            <a:ext cx="938147" cy="5943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Custom Layout 1">
  <p:cSld name="1_Custom Layout 1">
    <p:spTree>
      <p:nvGrpSpPr>
        <p:cNvPr id="1" name="Shape 79"/>
        <p:cNvGrpSpPr/>
        <p:nvPr/>
      </p:nvGrpSpPr>
      <p:grpSpPr>
        <a:xfrm>
          <a:off x="0" y="0"/>
          <a:ext cx="0" cy="0"/>
          <a:chOff x="0" y="0"/>
          <a:chExt cx="0" cy="0"/>
        </a:xfrm>
      </p:grpSpPr>
      <p:sp>
        <p:nvSpPr>
          <p:cNvPr id="80" name="Google Shape;80;p4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500"/>
              </a:spcBef>
              <a:spcAft>
                <a:spcPts val="0"/>
              </a:spcAft>
              <a:buClr>
                <a:srgbClr val="109648"/>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355600" algn="l" rtl="0">
              <a:lnSpc>
                <a:spcPct val="100000"/>
              </a:lnSpc>
              <a:spcBef>
                <a:spcPts val="500"/>
              </a:spcBef>
              <a:spcAft>
                <a:spcPts val="0"/>
              </a:spcAft>
              <a:buClr>
                <a:srgbClr val="109648"/>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0"/>
              </a:spcBef>
              <a:spcAft>
                <a:spcPts val="0"/>
              </a:spcAft>
              <a:buClr>
                <a:srgbClr val="109648"/>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4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42"/>
          <p:cNvSpPr/>
          <p:nvPr/>
        </p:nvSpPr>
        <p:spPr>
          <a:xfrm>
            <a:off x="10868596" y="6356350"/>
            <a:ext cx="1315453"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3" name="Google Shape;83;p42"/>
          <p:cNvSpPr/>
          <p:nvPr/>
        </p:nvSpPr>
        <p:spPr>
          <a:xfrm>
            <a:off x="9552563" y="6356350"/>
            <a:ext cx="2560320" cy="5717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4" name="Google Shape;84;p42"/>
          <p:cNvPicPr preferRelativeResize="0"/>
          <p:nvPr/>
        </p:nvPicPr>
        <p:blipFill rotWithShape="1">
          <a:blip r:embed="rId2">
            <a:alphaModFix/>
          </a:blip>
          <a:srcRect/>
          <a:stretch/>
        </p:blipFill>
        <p:spPr>
          <a:xfrm>
            <a:off x="9722808" y="6330789"/>
            <a:ext cx="1097280" cy="505373"/>
          </a:xfrm>
          <a:prstGeom prst="rect">
            <a:avLst/>
          </a:prstGeom>
          <a:noFill/>
          <a:ln>
            <a:noFill/>
          </a:ln>
        </p:spPr>
      </p:pic>
      <p:pic>
        <p:nvPicPr>
          <p:cNvPr id="85" name="Google Shape;85;p42"/>
          <p:cNvPicPr preferRelativeResize="0"/>
          <p:nvPr/>
        </p:nvPicPr>
        <p:blipFill rotWithShape="1">
          <a:blip r:embed="rId3">
            <a:alphaModFix/>
          </a:blip>
          <a:srcRect/>
          <a:stretch/>
        </p:blipFill>
        <p:spPr>
          <a:xfrm>
            <a:off x="11057248" y="6241802"/>
            <a:ext cx="938147" cy="594360"/>
          </a:xfrm>
          <a:prstGeom prst="rect">
            <a:avLst/>
          </a:prstGeom>
          <a:noFill/>
          <a:ln>
            <a:noFill/>
          </a:ln>
        </p:spPr>
      </p:pic>
      <p:sp>
        <p:nvSpPr>
          <p:cNvPr id="86" name="Google Shape;86;p42"/>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p:nvPr/>
        </p:nvSpPr>
        <p:spPr>
          <a:xfrm>
            <a:off x="0" y="6728728"/>
            <a:ext cx="12192000" cy="203201"/>
          </a:xfrm>
          <a:prstGeom prst="rect">
            <a:avLst/>
          </a:prstGeom>
          <a:solidFill>
            <a:srgbClr val="10964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Google Shape;11;p33"/>
          <p:cNvSpPr txBox="1"/>
          <p:nvPr/>
        </p:nvSpPr>
        <p:spPr>
          <a:xfrm>
            <a:off x="-93879" y="6326347"/>
            <a:ext cx="496853" cy="365125"/>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fr-FR" sz="1600" b="0" i="0" u="none" strike="noStrike" cap="none">
                <a:solidFill>
                  <a:srgbClr val="000000"/>
                </a:solidFill>
                <a:latin typeface="Arial"/>
                <a:ea typeface="Arial"/>
                <a:cs typeface="Arial"/>
                <a:sym typeface="Arial"/>
              </a:rPr>
              <a:t>‹#›</a:t>
            </a:fld>
            <a:endParaRPr sz="1600" b="0" i="0" u="none" strike="noStrike" cap="none">
              <a:solidFill>
                <a:srgbClr val="000000"/>
              </a:solidFill>
              <a:latin typeface="Arial"/>
              <a:ea typeface="Arial"/>
              <a:cs typeface="Arial"/>
              <a:sym typeface="Arial"/>
            </a:endParaRPr>
          </a:p>
        </p:txBody>
      </p:sp>
      <p:cxnSp>
        <p:nvCxnSpPr>
          <p:cNvPr id="12" name="Google Shape;12;p33"/>
          <p:cNvCxnSpPr/>
          <p:nvPr/>
        </p:nvCxnSpPr>
        <p:spPr>
          <a:xfrm>
            <a:off x="518160" y="1264888"/>
            <a:ext cx="11155680" cy="0"/>
          </a:xfrm>
          <a:prstGeom prst="straightConnector1">
            <a:avLst/>
          </a:prstGeom>
          <a:noFill/>
          <a:ln w="50800" cap="flat" cmpd="sng">
            <a:solidFill>
              <a:srgbClr val="109648"/>
            </a:solidFill>
            <a:prstDash val="solid"/>
            <a:miter lim="800000"/>
            <a:headEnd type="none" w="sm" len="sm"/>
            <a:tailEnd type="none" w="sm" len="sm"/>
          </a:ln>
        </p:spPr>
      </p:cxnSp>
      <p:sp>
        <p:nvSpPr>
          <p:cNvPr id="13" name="Google Shape;13;p33"/>
          <p:cNvSpPr txBox="1"/>
          <p:nvPr/>
        </p:nvSpPr>
        <p:spPr>
          <a:xfrm>
            <a:off x="4277784" y="6254750"/>
            <a:ext cx="3657600" cy="33655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600" b="0" i="0" u="none" strike="noStrike" cap="none">
              <a:solidFill>
                <a:schemeClr val="lt1"/>
              </a:solidFill>
              <a:latin typeface="Libre Franklin Medium"/>
              <a:ea typeface="Libre Franklin Medium"/>
              <a:cs typeface="Libre Franklin Medium"/>
              <a:sym typeface="Libre Franklin Medium"/>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hyperlink" Target="https://reliefweb.int/report/ethiopia/ethiopia-humanitarian-snapshot-february-2024"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
          <p:cNvSpPr txBox="1">
            <a:spLocks noGrp="1"/>
          </p:cNvSpPr>
          <p:nvPr>
            <p:ph type="body" idx="1"/>
          </p:nvPr>
        </p:nvSpPr>
        <p:spPr>
          <a:xfrm>
            <a:off x="518160" y="2110490"/>
            <a:ext cx="8625840" cy="158853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800"/>
              <a:buNone/>
            </a:pPr>
            <a:r>
              <a:rPr lang="fr-FR" sz="4800" dirty="0">
                <a:latin typeface="Franklin Gothic Medium" panose="020B0603020102020204" pitchFamily="34" charset="0"/>
              </a:rPr>
              <a:t>Introduction aux activités de terrain de l’intervalle 1 </a:t>
            </a:r>
            <a:endParaRPr dirty="0">
              <a:latin typeface="Franklin Gothic Medium" panose="020B0603020102020204" pitchFamily="34" charset="0"/>
            </a:endParaRPr>
          </a:p>
        </p:txBody>
      </p:sp>
      <p:sp>
        <p:nvSpPr>
          <p:cNvPr id="287" name="Google Shape;287;p1"/>
          <p:cNvSpPr txBox="1">
            <a:spLocks noGrp="1"/>
          </p:cNvSpPr>
          <p:nvPr>
            <p:ph type="body" idx="2"/>
          </p:nvPr>
        </p:nvSpPr>
        <p:spPr>
          <a:xfrm>
            <a:off x="521601" y="4953232"/>
            <a:ext cx="2974848" cy="52120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1"/>
              </a:buClr>
              <a:buSzPts val="2800"/>
              <a:buNone/>
            </a:pPr>
            <a:r>
              <a:rPr lang="fr-FR" dirty="0"/>
              <a:t>Atelier 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0"/>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4 Sections d'un rapport hebdomadaire </a:t>
            </a:r>
            <a:br>
              <a:rPr lang="fr-FR" dirty="0">
                <a:latin typeface="Franklin Gothic Medium" panose="020B0603020102020204" pitchFamily="34" charset="0"/>
              </a:rPr>
            </a:br>
            <a:r>
              <a:rPr lang="fr-FR" dirty="0">
                <a:latin typeface="Franklin Gothic Medium" panose="020B0603020102020204" pitchFamily="34" charset="0"/>
              </a:rPr>
              <a:t>de surveillance</a:t>
            </a:r>
            <a:endParaRPr dirty="0">
              <a:latin typeface="Franklin Gothic Medium" panose="020B0603020102020204" pitchFamily="34" charset="0"/>
            </a:endParaRPr>
          </a:p>
        </p:txBody>
      </p:sp>
      <p:sp>
        <p:nvSpPr>
          <p:cNvPr id="348" name="Google Shape;348;p10"/>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chemeClr val="dk1"/>
              </a:buClr>
              <a:buSzPts val="2800"/>
              <a:buFont typeface="Libre Franklin Medium"/>
              <a:buAutoNum type="arabicPeriod"/>
            </a:pPr>
            <a:r>
              <a:rPr lang="fr-FR"/>
              <a:t>Faits marquants de la semaine</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a:t>Respect de la promptitude et complétude</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a:t>Rapports sur les maladies</a:t>
            </a:r>
            <a:endParaRPr/>
          </a:p>
          <a:p>
            <a:pPr marL="514350" lvl="0" indent="-514350" algn="l" rtl="0">
              <a:lnSpc>
                <a:spcPct val="100000"/>
              </a:lnSpc>
              <a:spcBef>
                <a:spcPts val="1000"/>
              </a:spcBef>
              <a:spcAft>
                <a:spcPts val="0"/>
              </a:spcAft>
              <a:buClr>
                <a:schemeClr val="dk1"/>
              </a:buClr>
              <a:buSzPts val="2800"/>
              <a:buFont typeface="Libre Franklin Medium"/>
              <a:buAutoNum type="arabicPeriod"/>
            </a:pPr>
            <a:r>
              <a:rPr lang="fr-FR"/>
              <a:t>Focus sur les maladies</a:t>
            </a:r>
            <a:endParaRPr/>
          </a:p>
          <a:p>
            <a:pPr marL="514350" lvl="0" indent="-336550" algn="l" rtl="0">
              <a:lnSpc>
                <a:spcPct val="100000"/>
              </a:lnSpc>
              <a:spcBef>
                <a:spcPts val="1000"/>
              </a:spcBef>
              <a:spcAft>
                <a:spcPts val="0"/>
              </a:spcAft>
              <a:buClr>
                <a:schemeClr val="dk1"/>
              </a:buClr>
              <a:buSzPts val="2800"/>
              <a:buFont typeface="Libre Franklin Medium"/>
              <a:buNone/>
            </a:pPr>
            <a:endParaRPr/>
          </a:p>
        </p:txBody>
      </p:sp>
      <p:pic>
        <p:nvPicPr>
          <p:cNvPr id="349" name="Google Shape;349;p10" descr="Alarm clock with solid fill"/>
          <p:cNvPicPr preferRelativeResize="0"/>
          <p:nvPr/>
        </p:nvPicPr>
        <p:blipFill rotWithShape="1">
          <a:blip r:embed="rId3">
            <a:alphaModFix/>
          </a:blip>
          <a:srcRect/>
          <a:stretch/>
        </p:blipFill>
        <p:spPr>
          <a:xfrm>
            <a:off x="9410339" y="2676927"/>
            <a:ext cx="1778001" cy="1778001"/>
          </a:xfrm>
          <a:prstGeom prst="rect">
            <a:avLst/>
          </a:prstGeom>
          <a:noFill/>
          <a:ln>
            <a:noFill/>
          </a:ln>
        </p:spPr>
      </p:pic>
      <p:pic>
        <p:nvPicPr>
          <p:cNvPr id="350" name="Google Shape;350;p10" descr="List with solid fill"/>
          <p:cNvPicPr preferRelativeResize="0"/>
          <p:nvPr/>
        </p:nvPicPr>
        <p:blipFill rotWithShape="1">
          <a:blip r:embed="rId4">
            <a:alphaModFix/>
          </a:blip>
          <a:srcRect/>
          <a:stretch/>
        </p:blipFill>
        <p:spPr>
          <a:xfrm>
            <a:off x="7967486" y="1478844"/>
            <a:ext cx="1778001" cy="1778001"/>
          </a:xfrm>
          <a:prstGeom prst="rect">
            <a:avLst/>
          </a:prstGeom>
          <a:noFill/>
          <a:ln>
            <a:noFill/>
          </a:ln>
        </p:spPr>
      </p:pic>
      <p:pic>
        <p:nvPicPr>
          <p:cNvPr id="351" name="Google Shape;351;p10" descr="Pandemic exponential curve bar graph with solid fill"/>
          <p:cNvPicPr preferRelativeResize="0"/>
          <p:nvPr/>
        </p:nvPicPr>
        <p:blipFill rotWithShape="1">
          <a:blip r:embed="rId5">
            <a:alphaModFix/>
          </a:blip>
          <a:srcRect/>
          <a:stretch/>
        </p:blipFill>
        <p:spPr>
          <a:xfrm>
            <a:off x="6096000" y="3507674"/>
            <a:ext cx="1871469" cy="1871469"/>
          </a:xfrm>
          <a:prstGeom prst="rect">
            <a:avLst/>
          </a:prstGeom>
          <a:noFill/>
          <a:ln>
            <a:noFill/>
          </a:ln>
        </p:spPr>
      </p:pic>
      <p:pic>
        <p:nvPicPr>
          <p:cNvPr id="352" name="Google Shape;352;p10" descr="Postit Notes with solid fill"/>
          <p:cNvPicPr preferRelativeResize="0"/>
          <p:nvPr/>
        </p:nvPicPr>
        <p:blipFill rotWithShape="1">
          <a:blip r:embed="rId6">
            <a:alphaModFix/>
          </a:blip>
          <a:srcRect/>
          <a:stretch/>
        </p:blipFill>
        <p:spPr>
          <a:xfrm>
            <a:off x="8221036" y="4542280"/>
            <a:ext cx="1778001" cy="17780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1"/>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Inclut 2 ou 3 points clés de la semaine, tels que :</a:t>
            </a:r>
            <a:endParaRPr dirty="0"/>
          </a:p>
          <a:p>
            <a:pPr marL="685800" lvl="1" indent="-228600" algn="l" rtl="0">
              <a:lnSpc>
                <a:spcPct val="100000"/>
              </a:lnSpc>
              <a:spcBef>
                <a:spcPts val="1000"/>
              </a:spcBef>
              <a:spcAft>
                <a:spcPts val="0"/>
              </a:spcAft>
              <a:buSzPts val="2400"/>
              <a:buChar char="▪"/>
            </a:pPr>
            <a:r>
              <a:rPr lang="fr-FR" dirty="0"/>
              <a:t>Toute maladie inhabituelle </a:t>
            </a:r>
            <a:endParaRPr dirty="0"/>
          </a:p>
          <a:p>
            <a:pPr marL="685800" lvl="1" indent="-228600" algn="l" rtl="0">
              <a:lnSpc>
                <a:spcPct val="100000"/>
              </a:lnSpc>
              <a:spcBef>
                <a:spcPts val="1000"/>
              </a:spcBef>
              <a:spcAft>
                <a:spcPts val="0"/>
              </a:spcAft>
              <a:buSzPts val="2400"/>
              <a:buChar char="▪"/>
            </a:pPr>
            <a:r>
              <a:rPr lang="fr-FR" dirty="0"/>
              <a:t>Nombre de cas de maladies à déclaration immédiate</a:t>
            </a:r>
            <a:endParaRPr dirty="0"/>
          </a:p>
          <a:p>
            <a:pPr marL="685800" lvl="1" indent="-228600" algn="l" rtl="0">
              <a:lnSpc>
                <a:spcPct val="100000"/>
              </a:lnSpc>
              <a:spcBef>
                <a:spcPts val="1000"/>
              </a:spcBef>
              <a:spcAft>
                <a:spcPts val="0"/>
              </a:spcAft>
              <a:buSzPts val="2400"/>
              <a:buChar char="▪"/>
            </a:pPr>
            <a:r>
              <a:rPr lang="fr-FR" dirty="0"/>
              <a:t>Pourcentage de structures qui ont notifié (nombre de structures sanitaires qui ont notifié/nombre de structures censées notifier)</a:t>
            </a:r>
            <a:endParaRPr dirty="0"/>
          </a:p>
          <a:p>
            <a:pPr marL="685800" lvl="1" indent="-228600" algn="l" rtl="0">
              <a:lnSpc>
                <a:spcPct val="100000"/>
              </a:lnSpc>
              <a:spcBef>
                <a:spcPts val="1000"/>
              </a:spcBef>
              <a:spcAft>
                <a:spcPts val="0"/>
              </a:spcAft>
              <a:buSzPts val="2400"/>
              <a:buChar char="▪"/>
            </a:pPr>
            <a:r>
              <a:rPr lang="fr-FR" dirty="0"/>
              <a:t>Flambées épidémiques suspectées ou confirmées</a:t>
            </a:r>
            <a:endParaRPr dirty="0"/>
          </a:p>
          <a:p>
            <a:pPr marL="685800" lvl="1" indent="-228600" algn="l" rtl="0">
              <a:lnSpc>
                <a:spcPct val="100000"/>
              </a:lnSpc>
              <a:spcBef>
                <a:spcPts val="1000"/>
              </a:spcBef>
              <a:spcAft>
                <a:spcPts val="0"/>
              </a:spcAft>
              <a:buSzPts val="2400"/>
              <a:buChar char="▪"/>
            </a:pPr>
            <a:r>
              <a:rPr lang="fr-FR" dirty="0"/>
              <a:t>Événements ou projets à venir (par exemple, campagne de vaccination contre la polio)</a:t>
            </a:r>
            <a:endParaRPr dirty="0"/>
          </a:p>
          <a:p>
            <a:pPr marL="0" lvl="0" indent="0" algn="l" rtl="0">
              <a:lnSpc>
                <a:spcPct val="100000"/>
              </a:lnSpc>
              <a:spcBef>
                <a:spcPts val="1000"/>
              </a:spcBef>
              <a:spcAft>
                <a:spcPts val="0"/>
              </a:spcAft>
              <a:buClr>
                <a:schemeClr val="dk1"/>
              </a:buClr>
              <a:buSzPts val="2800"/>
              <a:buNone/>
            </a:pPr>
            <a:endParaRPr dirty="0"/>
          </a:p>
        </p:txBody>
      </p:sp>
      <p:sp>
        <p:nvSpPr>
          <p:cNvPr id="359" name="Google Shape;359;p1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Section 1. Faits marquants de la semaine</a:t>
            </a:r>
            <a:endParaRPr dirty="0">
              <a:latin typeface="Franklin Gothic Medium" panose="020B06030201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2"/>
          <p:cNvSpPr txBox="1">
            <a:spLocks noGrp="1"/>
          </p:cNvSpPr>
          <p:nvPr>
            <p:ph type="body" idx="1"/>
          </p:nvPr>
        </p:nvSpPr>
        <p:spPr>
          <a:xfrm>
            <a:off x="838200" y="1295449"/>
            <a:ext cx="10515600" cy="64205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000"/>
              <a:buNone/>
            </a:pPr>
            <a:r>
              <a:rPr lang="fr-FR" sz="2000" b="1" dirty="0"/>
              <a:t>Tableau 1. Établissements ayant présenté des rapports à temps cette </a:t>
            </a:r>
            <a:br>
              <a:rPr lang="fr-FR" sz="2000" b="1" dirty="0"/>
            </a:br>
            <a:r>
              <a:rPr lang="fr-FR" sz="2000" b="1" dirty="0"/>
              <a:t>semaine et depuis le début de l'année</a:t>
            </a:r>
            <a:endParaRPr dirty="0"/>
          </a:p>
        </p:txBody>
      </p:sp>
      <p:sp>
        <p:nvSpPr>
          <p:cNvPr id="366" name="Google Shape;366;p12"/>
          <p:cNvSpPr txBox="1">
            <a:spLocks noGrp="1"/>
          </p:cNvSpPr>
          <p:nvPr>
            <p:ph type="title"/>
          </p:nvPr>
        </p:nvSpPr>
        <p:spPr>
          <a:xfrm>
            <a:off x="496800" y="457200"/>
            <a:ext cx="116952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Section 2. Respect de promptitude et complétude (1/2) </a:t>
            </a:r>
            <a:endParaRPr sz="3800" dirty="0">
              <a:latin typeface="Franklin Gothic Medium" panose="020B0603020102020204" pitchFamily="34" charset="0"/>
            </a:endParaRPr>
          </a:p>
        </p:txBody>
      </p:sp>
      <p:graphicFrame>
        <p:nvGraphicFramePr>
          <p:cNvPr id="367" name="Google Shape;367;p12"/>
          <p:cNvGraphicFramePr/>
          <p:nvPr>
            <p:extLst>
              <p:ext uri="{D42A27DB-BD31-4B8C-83A1-F6EECF244321}">
                <p14:modId xmlns:p14="http://schemas.microsoft.com/office/powerpoint/2010/main" val="25438272"/>
              </p:ext>
            </p:extLst>
          </p:nvPr>
        </p:nvGraphicFramePr>
        <p:xfrm>
          <a:off x="1122947" y="1975657"/>
          <a:ext cx="10074442" cy="4229490"/>
        </p:xfrm>
        <a:graphic>
          <a:graphicData uri="http://schemas.openxmlformats.org/drawingml/2006/table">
            <a:tbl>
              <a:tblPr bandRow="1">
                <a:noFill/>
                <a:tableStyleId>{7A050915-2352-4D14-A851-EBB03B826969}</a:tableStyleId>
              </a:tblPr>
              <a:tblGrid>
                <a:gridCol w="786064">
                  <a:extLst>
                    <a:ext uri="{9D8B030D-6E8A-4147-A177-3AD203B41FA5}">
                      <a16:colId xmlns:a16="http://schemas.microsoft.com/office/drawing/2014/main" val="20000"/>
                    </a:ext>
                  </a:extLst>
                </a:gridCol>
                <a:gridCol w="2823410">
                  <a:extLst>
                    <a:ext uri="{9D8B030D-6E8A-4147-A177-3AD203B41FA5}">
                      <a16:colId xmlns:a16="http://schemas.microsoft.com/office/drawing/2014/main" val="20001"/>
                    </a:ext>
                  </a:extLst>
                </a:gridCol>
                <a:gridCol w="1957137">
                  <a:extLst>
                    <a:ext uri="{9D8B030D-6E8A-4147-A177-3AD203B41FA5}">
                      <a16:colId xmlns:a16="http://schemas.microsoft.com/office/drawing/2014/main" val="20002"/>
                    </a:ext>
                  </a:extLst>
                </a:gridCol>
                <a:gridCol w="4507831">
                  <a:extLst>
                    <a:ext uri="{9D8B030D-6E8A-4147-A177-3AD203B41FA5}">
                      <a16:colId xmlns:a16="http://schemas.microsoft.com/office/drawing/2014/main" val="20003"/>
                    </a:ext>
                  </a:extLst>
                </a:gridCol>
              </a:tblGrid>
              <a:tr h="366490">
                <a:tc>
                  <a:txBody>
                    <a:bodyPr/>
                    <a:lstStyle/>
                    <a:p>
                      <a:pPr marL="0" marR="0" lvl="0" indent="0" algn="l" rtl="0">
                        <a:spcBef>
                          <a:spcPts val="0"/>
                        </a:spcBef>
                        <a:spcAft>
                          <a:spcPts val="0"/>
                        </a:spcAft>
                        <a:buNone/>
                      </a:pPr>
                      <a:r>
                        <a:rPr lang="fr-FR" sz="1800" b="1" u="none" strike="noStrike" cap="none" dirty="0"/>
                        <a:t>N</a:t>
                      </a:r>
                      <a:r>
                        <a:rPr lang="fr-FR" sz="1800" b="1" u="none" strike="noStrike" cap="none" baseline="30000" dirty="0"/>
                        <a:t>o</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800" b="1" dirty="0"/>
                        <a:t>Nom de la structure</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a:t>Cette semaine</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800" b="1" dirty="0"/>
                        <a:t>% Cumulatif depuis le début de l'année</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86300">
                <a:tc>
                  <a:txBody>
                    <a:bodyPr/>
                    <a:lstStyle/>
                    <a:p>
                      <a:pPr marL="0" marR="0" lvl="0" indent="0" algn="l" rtl="0">
                        <a:spcBef>
                          <a:spcPts val="0"/>
                        </a:spcBef>
                        <a:spcAft>
                          <a:spcPts val="0"/>
                        </a:spcAft>
                        <a:buNone/>
                      </a:pPr>
                      <a:r>
                        <a:rPr lang="fr-FR" sz="1800"/>
                        <a:t>1</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A</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86300">
                <a:tc>
                  <a:txBody>
                    <a:bodyPr/>
                    <a:lstStyle/>
                    <a:p>
                      <a:pPr marL="0" marR="0" lvl="0" indent="0" algn="l" rtl="0">
                        <a:spcBef>
                          <a:spcPts val="0"/>
                        </a:spcBef>
                        <a:spcAft>
                          <a:spcPts val="0"/>
                        </a:spcAft>
                        <a:buNone/>
                      </a:pPr>
                      <a:r>
                        <a:rPr lang="fr-FR" sz="1800"/>
                        <a:t>2</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dirty="0"/>
                        <a:t>B</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386300">
                <a:tc>
                  <a:txBody>
                    <a:bodyPr/>
                    <a:lstStyle/>
                    <a:p>
                      <a:pPr marL="0" marR="0" lvl="0" indent="0" algn="l" rtl="0">
                        <a:spcBef>
                          <a:spcPts val="0"/>
                        </a:spcBef>
                        <a:spcAft>
                          <a:spcPts val="0"/>
                        </a:spcAft>
                        <a:buNone/>
                      </a:pPr>
                      <a:r>
                        <a:rPr lang="fr-FR" sz="1800"/>
                        <a:t>3</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C</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86300">
                <a:tc>
                  <a:txBody>
                    <a:bodyPr/>
                    <a:lstStyle/>
                    <a:p>
                      <a:pPr marL="0" marR="0" lvl="0" indent="0" algn="l" rtl="0">
                        <a:spcBef>
                          <a:spcPts val="0"/>
                        </a:spcBef>
                        <a:spcAft>
                          <a:spcPts val="0"/>
                        </a:spcAft>
                        <a:buNone/>
                      </a:pPr>
                      <a:r>
                        <a:rPr lang="fr-FR" sz="1800"/>
                        <a:t>4</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dirty="0"/>
                        <a:t>D</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4"/>
                  </a:ext>
                </a:extLst>
              </a:tr>
              <a:tr h="386300">
                <a:tc>
                  <a:txBody>
                    <a:bodyPr/>
                    <a:lstStyle/>
                    <a:p>
                      <a:pPr marL="0" marR="0" lvl="0" indent="0" algn="l" rtl="0">
                        <a:spcBef>
                          <a:spcPts val="0"/>
                        </a:spcBef>
                        <a:spcAft>
                          <a:spcPts val="0"/>
                        </a:spcAft>
                        <a:buNone/>
                      </a:pPr>
                      <a:r>
                        <a:rPr lang="fr-FR" sz="1800"/>
                        <a:t>5</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E</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86300">
                <a:tc>
                  <a:txBody>
                    <a:bodyPr/>
                    <a:lstStyle/>
                    <a:p>
                      <a:pPr marL="0" marR="0" lvl="0" indent="0" algn="l" rtl="0">
                        <a:spcBef>
                          <a:spcPts val="0"/>
                        </a:spcBef>
                        <a:spcAft>
                          <a:spcPts val="0"/>
                        </a:spcAft>
                        <a:buNone/>
                      </a:pPr>
                      <a:r>
                        <a:rPr lang="fr-FR" sz="1800"/>
                        <a:t>6</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F</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6"/>
                  </a:ext>
                </a:extLst>
              </a:tr>
              <a:tr h="386300">
                <a:tc>
                  <a:txBody>
                    <a:bodyPr/>
                    <a:lstStyle/>
                    <a:p>
                      <a:pPr marL="0" marR="0" lvl="0" indent="0" algn="l" rtl="0">
                        <a:spcBef>
                          <a:spcPts val="0"/>
                        </a:spcBef>
                        <a:spcAft>
                          <a:spcPts val="0"/>
                        </a:spcAft>
                        <a:buNone/>
                      </a:pPr>
                      <a:r>
                        <a:rPr lang="fr-FR" sz="1800"/>
                        <a:t>7</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G</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86300">
                <a:tc>
                  <a:txBody>
                    <a:bodyPr/>
                    <a:lstStyle/>
                    <a:p>
                      <a:pPr marL="0" marR="0" lvl="0" indent="0" algn="l" rtl="0">
                        <a:spcBef>
                          <a:spcPts val="0"/>
                        </a:spcBef>
                        <a:spcAft>
                          <a:spcPts val="0"/>
                        </a:spcAft>
                        <a:buNone/>
                      </a:pPr>
                      <a:r>
                        <a:rPr lang="fr-FR" sz="1800"/>
                        <a:t>8</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H</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8"/>
                  </a:ext>
                </a:extLst>
              </a:tr>
              <a:tr h="386300">
                <a:tc>
                  <a:txBody>
                    <a:bodyPr/>
                    <a:lstStyle/>
                    <a:p>
                      <a:pPr marL="0" marR="0" lvl="0" indent="0" algn="l" rtl="0">
                        <a:spcBef>
                          <a:spcPts val="0"/>
                        </a:spcBef>
                        <a:spcAft>
                          <a:spcPts val="0"/>
                        </a:spcAft>
                        <a:buNone/>
                      </a:pPr>
                      <a:r>
                        <a:rPr lang="fr-FR" sz="1800"/>
                        <a:t>9</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a:t>J</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86300">
                <a:tc>
                  <a:txBody>
                    <a:bodyPr/>
                    <a:lstStyle/>
                    <a:p>
                      <a:pPr marL="0" marR="0" lvl="0" indent="0" algn="l" rtl="0">
                        <a:spcBef>
                          <a:spcPts val="0"/>
                        </a:spcBef>
                        <a:spcAft>
                          <a:spcPts val="0"/>
                        </a:spcAft>
                        <a:buNone/>
                      </a:pPr>
                      <a:r>
                        <a:rPr lang="fr-FR" sz="1800"/>
                        <a:t>10</a:t>
                      </a:r>
                      <a:endParaRPr sz="18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1800" dirty="0"/>
                        <a:t>K</a:t>
                      </a: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endParaRPr sz="18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10"/>
                  </a:ext>
                </a:extLst>
              </a:tr>
            </a:tbl>
          </a:graphicData>
        </a:graphic>
      </p:graphicFrame>
      <p:grpSp>
        <p:nvGrpSpPr>
          <p:cNvPr id="368" name="Google Shape;368;p12"/>
          <p:cNvGrpSpPr/>
          <p:nvPr/>
        </p:nvGrpSpPr>
        <p:grpSpPr>
          <a:xfrm>
            <a:off x="4892692" y="2406317"/>
            <a:ext cx="1652488" cy="3798830"/>
            <a:chOff x="4566573" y="2314056"/>
            <a:chExt cx="1550059" cy="3924730"/>
          </a:xfrm>
        </p:grpSpPr>
        <p:sp>
          <p:nvSpPr>
            <p:cNvPr id="369" name="Google Shape;369;p12"/>
            <p:cNvSpPr/>
            <p:nvPr/>
          </p:nvSpPr>
          <p:spPr>
            <a:xfrm rot="5400000">
              <a:off x="3368920" y="3511709"/>
              <a:ext cx="3924730" cy="1529423"/>
            </a:xfrm>
            <a:prstGeom prst="leftRightArrowCallout">
              <a:avLst>
                <a:gd name="adj1" fmla="val 8582"/>
                <a:gd name="adj2" fmla="val 14552"/>
                <a:gd name="adj3" fmla="val 35448"/>
                <a:gd name="adj4" fmla="val 48123"/>
              </a:avLst>
            </a:prstGeom>
            <a:solidFill>
              <a:srgbClr val="A3DCF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0" name="Google Shape;370;p12"/>
            <p:cNvSpPr txBox="1"/>
            <p:nvPr/>
          </p:nvSpPr>
          <p:spPr>
            <a:xfrm>
              <a:off x="4664032" y="3589726"/>
              <a:ext cx="1452600" cy="11128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dirty="0">
                  <a:solidFill>
                    <a:schemeClr val="dk1"/>
                  </a:solidFill>
                  <a:latin typeface="Arial"/>
                  <a:ea typeface="Arial"/>
                  <a:cs typeface="Arial"/>
                  <a:sym typeface="Arial"/>
                </a:rPr>
                <a:t>T, </a:t>
              </a:r>
              <a:r>
                <a:rPr lang="fr-FR" sz="1600" dirty="0">
                  <a:solidFill>
                    <a:schemeClr val="dk1"/>
                  </a:solidFill>
                </a:rPr>
                <a:t>R</a:t>
              </a:r>
              <a:r>
                <a:rPr lang="fr-FR" sz="1600" dirty="0">
                  <a:solidFill>
                    <a:schemeClr val="dk1"/>
                  </a:solidFill>
                  <a:latin typeface="Arial"/>
                  <a:ea typeface="Arial"/>
                  <a:cs typeface="Arial"/>
                  <a:sym typeface="Arial"/>
                </a:rPr>
                <a:t>, ou </a:t>
              </a:r>
              <a:r>
                <a:rPr lang="fr-FR" sz="1600" dirty="0">
                  <a:solidFill>
                    <a:schemeClr val="dk1"/>
                  </a:solidFill>
                </a:rPr>
                <a:t>M</a:t>
              </a:r>
              <a:endParaRPr sz="1600" dirty="0"/>
            </a:p>
            <a:p>
              <a:pPr marL="0" marR="0" lvl="0" indent="0" algn="ctr" rtl="0">
                <a:spcBef>
                  <a:spcPts val="0"/>
                </a:spcBef>
                <a:spcAft>
                  <a:spcPts val="0"/>
                </a:spcAft>
                <a:buNone/>
              </a:pPr>
              <a:r>
                <a:rPr lang="fr-FR" sz="1600" dirty="0">
                  <a:solidFill>
                    <a:schemeClr val="dk1"/>
                  </a:solidFill>
                  <a:latin typeface="Arial"/>
                  <a:ea typeface="Arial"/>
                  <a:cs typeface="Arial"/>
                  <a:sym typeface="Arial"/>
                </a:rPr>
                <a:t>et changer de couleur en conséquence</a:t>
              </a:r>
              <a:endParaRPr sz="1600" dirty="0"/>
            </a:p>
          </p:txBody>
        </p:sp>
      </p:grpSp>
      <p:grpSp>
        <p:nvGrpSpPr>
          <p:cNvPr id="371" name="Google Shape;371;p12"/>
          <p:cNvGrpSpPr/>
          <p:nvPr/>
        </p:nvGrpSpPr>
        <p:grpSpPr>
          <a:xfrm>
            <a:off x="7823916" y="2406317"/>
            <a:ext cx="2094736" cy="3798830"/>
            <a:chOff x="8007207" y="2467851"/>
            <a:chExt cx="2094736" cy="3924730"/>
          </a:xfrm>
        </p:grpSpPr>
        <p:sp>
          <p:nvSpPr>
            <p:cNvPr id="372" name="Google Shape;372;p12"/>
            <p:cNvSpPr/>
            <p:nvPr/>
          </p:nvSpPr>
          <p:spPr>
            <a:xfrm rot="5400000">
              <a:off x="7092210" y="3382848"/>
              <a:ext cx="3924730" cy="2094736"/>
            </a:xfrm>
            <a:prstGeom prst="leftRightArrowCallout">
              <a:avLst>
                <a:gd name="adj1" fmla="val 8582"/>
                <a:gd name="adj2" fmla="val 14552"/>
                <a:gd name="adj3" fmla="val 27949"/>
                <a:gd name="adj4" fmla="val 48123"/>
              </a:avLst>
            </a:prstGeom>
            <a:solidFill>
              <a:srgbClr val="A3DCFF"/>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73" name="Google Shape;373;p12"/>
            <p:cNvSpPr txBox="1"/>
            <p:nvPr/>
          </p:nvSpPr>
          <p:spPr>
            <a:xfrm>
              <a:off x="8069275" y="3487428"/>
              <a:ext cx="2032668" cy="18124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dirty="0">
                  <a:solidFill>
                    <a:schemeClr val="dk1"/>
                  </a:solidFill>
                  <a:latin typeface="Arial"/>
                  <a:ea typeface="Arial"/>
                  <a:cs typeface="Arial"/>
                  <a:sym typeface="Arial"/>
                </a:rPr>
                <a:t>% Cumulatif depuis le début de l'année</a:t>
              </a:r>
              <a:endParaRPr dirty="0"/>
            </a:p>
            <a:p>
              <a:pPr marL="0" marR="0" lvl="0" indent="0" algn="ctr" rtl="0">
                <a:spcBef>
                  <a:spcPts val="0"/>
                </a:spcBef>
                <a:spcAft>
                  <a:spcPts val="0"/>
                </a:spcAft>
                <a:buNone/>
              </a:pPr>
              <a:r>
                <a:rPr lang="fr-FR" sz="1800" dirty="0">
                  <a:solidFill>
                    <a:schemeClr val="dk1"/>
                  </a:solidFill>
                  <a:latin typeface="Arial"/>
                  <a:ea typeface="Arial"/>
                  <a:cs typeface="Arial"/>
                  <a:sym typeface="Arial"/>
                </a:rPr>
                <a:t>et changer </a:t>
              </a:r>
              <a:endParaRPr dirty="0"/>
            </a:p>
            <a:p>
              <a:pPr marL="0" marR="0" lvl="0" indent="0" algn="ctr" rtl="0">
                <a:spcBef>
                  <a:spcPts val="0"/>
                </a:spcBef>
                <a:spcAft>
                  <a:spcPts val="0"/>
                </a:spcAft>
                <a:buNone/>
              </a:pPr>
              <a:r>
                <a:rPr lang="fr-FR" sz="1800" dirty="0">
                  <a:solidFill>
                    <a:schemeClr val="dk1"/>
                  </a:solidFill>
                  <a:latin typeface="Arial"/>
                  <a:ea typeface="Arial"/>
                  <a:cs typeface="Arial"/>
                  <a:sym typeface="Arial"/>
                </a:rPr>
                <a:t>couleur en conséquence</a:t>
              </a:r>
              <a:endParaRPr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80" name="Google Shape;380;p13"/>
          <p:cNvSpPr txBox="1"/>
          <p:nvPr/>
        </p:nvSpPr>
        <p:spPr>
          <a:xfrm>
            <a:off x="2543550" y="5756100"/>
            <a:ext cx="78330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dirty="0">
                <a:solidFill>
                  <a:schemeClr val="dk1"/>
                </a:solidFill>
              </a:rPr>
              <a:t>T </a:t>
            </a:r>
            <a:r>
              <a:rPr lang="fr-FR" sz="2000" dirty="0">
                <a:solidFill>
                  <a:schemeClr val="dk1"/>
                </a:solidFill>
                <a:latin typeface="Arial"/>
                <a:ea typeface="Arial"/>
                <a:cs typeface="Arial"/>
                <a:sym typeface="Arial"/>
              </a:rPr>
              <a:t>= à</a:t>
            </a:r>
            <a:r>
              <a:rPr lang="fr-FR" sz="2000" dirty="0">
                <a:solidFill>
                  <a:schemeClr val="dk1"/>
                </a:solidFill>
              </a:rPr>
              <a:t> temps</a:t>
            </a:r>
            <a:r>
              <a:rPr lang="fr-FR" sz="2000" dirty="0">
                <a:solidFill>
                  <a:schemeClr val="dk1"/>
                </a:solidFill>
                <a:latin typeface="Arial"/>
                <a:ea typeface="Arial"/>
                <a:cs typeface="Arial"/>
                <a:sym typeface="Arial"/>
              </a:rPr>
              <a:t> ; </a:t>
            </a:r>
            <a:r>
              <a:rPr lang="fr-FR" sz="2000" dirty="0">
                <a:solidFill>
                  <a:schemeClr val="dk1"/>
                </a:solidFill>
              </a:rPr>
              <a:t>R</a:t>
            </a:r>
            <a:r>
              <a:rPr lang="fr-FR" sz="2000" dirty="0">
                <a:solidFill>
                  <a:schemeClr val="dk1"/>
                </a:solidFill>
                <a:latin typeface="Arial"/>
                <a:ea typeface="Arial"/>
                <a:cs typeface="Arial"/>
                <a:sym typeface="Arial"/>
              </a:rPr>
              <a:t> = en retard ; </a:t>
            </a:r>
            <a:r>
              <a:rPr lang="fr-FR" sz="2000" dirty="0">
                <a:solidFill>
                  <a:schemeClr val="dk1"/>
                </a:solidFill>
              </a:rPr>
              <a:t>M</a:t>
            </a:r>
            <a:r>
              <a:rPr lang="fr-FR" sz="2000" dirty="0">
                <a:solidFill>
                  <a:schemeClr val="dk1"/>
                </a:solidFill>
                <a:latin typeface="Arial"/>
                <a:ea typeface="Arial"/>
                <a:cs typeface="Arial"/>
                <a:sym typeface="Arial"/>
              </a:rPr>
              <a:t> = manquant ou pas de rapport reçu</a:t>
            </a:r>
            <a:endParaRPr dirty="0"/>
          </a:p>
        </p:txBody>
      </p:sp>
      <p:graphicFrame>
        <p:nvGraphicFramePr>
          <p:cNvPr id="381" name="Google Shape;381;p13"/>
          <p:cNvGraphicFramePr/>
          <p:nvPr>
            <p:extLst>
              <p:ext uri="{D42A27DB-BD31-4B8C-83A1-F6EECF244321}">
                <p14:modId xmlns:p14="http://schemas.microsoft.com/office/powerpoint/2010/main" val="3141751225"/>
              </p:ext>
            </p:extLst>
          </p:nvPr>
        </p:nvGraphicFramePr>
        <p:xfrm>
          <a:off x="1481571" y="1685687"/>
          <a:ext cx="9617125" cy="1706900"/>
        </p:xfrm>
        <a:graphic>
          <a:graphicData uri="http://schemas.openxmlformats.org/drawingml/2006/table">
            <a:tbl>
              <a:tblPr bandRow="1">
                <a:noFill/>
                <a:tableStyleId>{7A050915-2352-4D14-A851-EBB03B826969}</a:tableStyleId>
              </a:tblPr>
              <a:tblGrid>
                <a:gridCol w="1560625">
                  <a:extLst>
                    <a:ext uri="{9D8B030D-6E8A-4147-A177-3AD203B41FA5}">
                      <a16:colId xmlns:a16="http://schemas.microsoft.com/office/drawing/2014/main" val="20000"/>
                    </a:ext>
                  </a:extLst>
                </a:gridCol>
                <a:gridCol w="1560625">
                  <a:extLst>
                    <a:ext uri="{9D8B030D-6E8A-4147-A177-3AD203B41FA5}">
                      <a16:colId xmlns:a16="http://schemas.microsoft.com/office/drawing/2014/main" val="20001"/>
                    </a:ext>
                  </a:extLst>
                </a:gridCol>
                <a:gridCol w="1560625">
                  <a:extLst>
                    <a:ext uri="{9D8B030D-6E8A-4147-A177-3AD203B41FA5}">
                      <a16:colId xmlns:a16="http://schemas.microsoft.com/office/drawing/2014/main" val="20002"/>
                    </a:ext>
                  </a:extLst>
                </a:gridCol>
                <a:gridCol w="1560625">
                  <a:extLst>
                    <a:ext uri="{9D8B030D-6E8A-4147-A177-3AD203B41FA5}">
                      <a16:colId xmlns:a16="http://schemas.microsoft.com/office/drawing/2014/main" val="20003"/>
                    </a:ext>
                  </a:extLst>
                </a:gridCol>
                <a:gridCol w="1560625">
                  <a:extLst>
                    <a:ext uri="{9D8B030D-6E8A-4147-A177-3AD203B41FA5}">
                      <a16:colId xmlns:a16="http://schemas.microsoft.com/office/drawing/2014/main" val="20004"/>
                    </a:ext>
                  </a:extLst>
                </a:gridCol>
                <a:gridCol w="1814000">
                  <a:extLst>
                    <a:ext uri="{9D8B030D-6E8A-4147-A177-3AD203B41FA5}">
                      <a16:colId xmlns:a16="http://schemas.microsoft.com/office/drawing/2014/main" val="20005"/>
                    </a:ext>
                  </a:extLst>
                </a:gridCol>
              </a:tblGrid>
              <a:tr h="274325">
                <a:tc gridSpan="3">
                  <a:txBody>
                    <a:bodyPr/>
                    <a:lstStyle/>
                    <a:p>
                      <a:pPr marL="0" marR="0" lvl="0" indent="0" algn="ctr" rtl="0">
                        <a:spcBef>
                          <a:spcPts val="0"/>
                        </a:spcBef>
                        <a:spcAft>
                          <a:spcPts val="0"/>
                        </a:spcAft>
                        <a:buNone/>
                      </a:pPr>
                      <a:r>
                        <a:rPr lang="fr-FR" sz="2000" b="1"/>
                        <a:t>Cette semaine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gridSpan="3">
                  <a:txBody>
                    <a:bodyPr/>
                    <a:lstStyle/>
                    <a:p>
                      <a:pPr marL="0" marR="0" lvl="0" indent="0" algn="ctr" rtl="0">
                        <a:spcBef>
                          <a:spcPts val="0"/>
                        </a:spcBef>
                        <a:spcAft>
                          <a:spcPts val="0"/>
                        </a:spcAft>
                        <a:buNone/>
                      </a:pPr>
                      <a:r>
                        <a:rPr lang="fr-FR" sz="2000" b="1"/>
                        <a:t>% Cumulatif depuis le début de l'année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457200">
                <a:tc>
                  <a:txBody>
                    <a:bodyPr/>
                    <a:lstStyle/>
                    <a:p>
                      <a:pPr marL="0" marR="0" lvl="0" indent="0" algn="ctr" rtl="0">
                        <a:spcBef>
                          <a:spcPts val="0"/>
                        </a:spcBef>
                        <a:spcAft>
                          <a:spcPts val="0"/>
                        </a:spcAft>
                        <a:buNone/>
                      </a:pPr>
                      <a:r>
                        <a:rPr lang="fr-FR" sz="2000" b="1" dirty="0"/>
                        <a:t>À temps</a:t>
                      </a:r>
                      <a:endParaRPr dirty="0"/>
                    </a:p>
                    <a:p>
                      <a:pPr marL="0" marR="0" lvl="0" indent="0" algn="ctr" rtl="0">
                        <a:spcBef>
                          <a:spcPts val="0"/>
                        </a:spcBef>
                        <a:spcAft>
                          <a:spcPts val="0"/>
                        </a:spcAft>
                        <a:buNone/>
                      </a:pPr>
                      <a:r>
                        <a:rPr lang="fr-FR" sz="2000" b="1" dirty="0"/>
                        <a:t>T</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66FF66"/>
                    </a:solidFill>
                  </a:tcPr>
                </a:tc>
                <a:tc>
                  <a:txBody>
                    <a:bodyPr/>
                    <a:lstStyle/>
                    <a:p>
                      <a:pPr marL="0" marR="0" lvl="0" indent="0" algn="ctr" rtl="0">
                        <a:spcBef>
                          <a:spcPts val="0"/>
                        </a:spcBef>
                        <a:spcAft>
                          <a:spcPts val="0"/>
                        </a:spcAft>
                        <a:buNone/>
                      </a:pPr>
                      <a:r>
                        <a:rPr lang="fr-FR" sz="2000" b="1"/>
                        <a:t>En retard</a:t>
                      </a:r>
                      <a:endParaRPr/>
                    </a:p>
                    <a:p>
                      <a:pPr marL="0" marR="0" lvl="0" indent="0" algn="ctr" rtl="0">
                        <a:spcBef>
                          <a:spcPts val="0"/>
                        </a:spcBef>
                        <a:spcAft>
                          <a:spcPts val="0"/>
                        </a:spcAft>
                        <a:buNone/>
                      </a:pPr>
                      <a:r>
                        <a:rPr lang="fr-FR" sz="2000" b="1"/>
                        <a:t>R</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tc>
                  <a:txBody>
                    <a:bodyPr/>
                    <a:lstStyle/>
                    <a:p>
                      <a:pPr marL="0" marR="0" lvl="0" indent="0" algn="ctr" rtl="0">
                        <a:spcBef>
                          <a:spcPts val="0"/>
                        </a:spcBef>
                        <a:spcAft>
                          <a:spcPts val="0"/>
                        </a:spcAft>
                        <a:buNone/>
                      </a:pPr>
                      <a:r>
                        <a:rPr lang="fr-FR" sz="2000" b="1"/>
                        <a:t>Aucun rapport n'a été reçu</a:t>
                      </a:r>
                      <a:endParaRPr/>
                    </a:p>
                    <a:p>
                      <a:pPr marL="0" marR="0" lvl="0" indent="0" algn="ctr" rtl="0">
                        <a:spcBef>
                          <a:spcPts val="0"/>
                        </a:spcBef>
                        <a:spcAft>
                          <a:spcPts val="0"/>
                        </a:spcAft>
                        <a:buNone/>
                      </a:pPr>
                      <a:r>
                        <a:rPr lang="fr-FR" sz="2000" b="1"/>
                        <a:t>M</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0000"/>
                    </a:solidFill>
                  </a:tcPr>
                </a:tc>
                <a:tc>
                  <a:txBody>
                    <a:bodyPr/>
                    <a:lstStyle/>
                    <a:p>
                      <a:pPr marL="0" marR="0" lvl="0" indent="0" algn="ctr" rtl="0">
                        <a:spcBef>
                          <a:spcPts val="0"/>
                        </a:spcBef>
                        <a:spcAft>
                          <a:spcPts val="0"/>
                        </a:spcAft>
                        <a:buNone/>
                      </a:pPr>
                      <a:r>
                        <a:rPr lang="fr-FR" sz="2000" b="1"/>
                        <a:t>≥80% </a:t>
                      </a:r>
                      <a:endParaRPr/>
                    </a:p>
                    <a:p>
                      <a:pPr marL="0" marR="0" lvl="0" indent="0" algn="ctr" rtl="0">
                        <a:spcBef>
                          <a:spcPts val="0"/>
                        </a:spcBef>
                        <a:spcAft>
                          <a:spcPts val="0"/>
                        </a:spcAft>
                        <a:buNone/>
                      </a:pPr>
                      <a:r>
                        <a:rPr lang="fr-FR" sz="2000" b="1"/>
                        <a:t>à temps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66FF66"/>
                    </a:solidFill>
                  </a:tcPr>
                </a:tc>
                <a:tc>
                  <a:txBody>
                    <a:bodyPr/>
                    <a:lstStyle/>
                    <a:p>
                      <a:pPr marL="0" marR="0" lvl="0" indent="0" algn="ctr" rtl="0">
                        <a:spcBef>
                          <a:spcPts val="0"/>
                        </a:spcBef>
                        <a:spcAft>
                          <a:spcPts val="0"/>
                        </a:spcAft>
                        <a:buNone/>
                      </a:pPr>
                      <a:r>
                        <a:rPr lang="fr-FR" sz="2000" b="1"/>
                        <a:t>≥50-79,9% de respect des délais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tc>
                  <a:txBody>
                    <a:bodyPr/>
                    <a:lstStyle/>
                    <a:p>
                      <a:pPr marL="0" marR="0" lvl="0" indent="0" algn="ctr" rtl="0">
                        <a:spcBef>
                          <a:spcPts val="0"/>
                        </a:spcBef>
                        <a:spcAft>
                          <a:spcPts val="0"/>
                        </a:spcAft>
                        <a:buNone/>
                      </a:pPr>
                      <a:r>
                        <a:rPr lang="fr-FR" sz="2000" b="1" dirty="0"/>
                        <a:t>&lt;50% </a:t>
                      </a:r>
                      <a:endParaRPr dirty="0"/>
                    </a:p>
                    <a:p>
                      <a:pPr marL="0" marR="0" lvl="0" indent="0" algn="ctr" rtl="0">
                        <a:spcBef>
                          <a:spcPts val="0"/>
                        </a:spcBef>
                        <a:spcAft>
                          <a:spcPts val="0"/>
                        </a:spcAft>
                        <a:buNone/>
                      </a:pPr>
                      <a:r>
                        <a:rPr lang="fr-FR" sz="2000" b="1" dirty="0"/>
                        <a:t>à temps</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0000"/>
                    </a:solidFill>
                  </a:tcPr>
                </a:tc>
                <a:extLst>
                  <a:ext uri="{0D108BD9-81ED-4DB2-BD59-A6C34878D82A}">
                    <a16:rowId xmlns:a16="http://schemas.microsoft.com/office/drawing/2014/main" val="10001"/>
                  </a:ext>
                </a:extLst>
              </a:tr>
            </a:tbl>
          </a:graphicData>
        </a:graphic>
      </p:graphicFrame>
      <p:graphicFrame>
        <p:nvGraphicFramePr>
          <p:cNvPr id="382" name="Google Shape;382;p13"/>
          <p:cNvGraphicFramePr/>
          <p:nvPr>
            <p:extLst>
              <p:ext uri="{D42A27DB-BD31-4B8C-83A1-F6EECF244321}">
                <p14:modId xmlns:p14="http://schemas.microsoft.com/office/powerpoint/2010/main" val="1697616606"/>
              </p:ext>
            </p:extLst>
          </p:nvPr>
        </p:nvGraphicFramePr>
        <p:xfrm>
          <a:off x="1756784" y="4171206"/>
          <a:ext cx="9066700" cy="1585000"/>
        </p:xfrm>
        <a:graphic>
          <a:graphicData uri="http://schemas.openxmlformats.org/drawingml/2006/table">
            <a:tbl>
              <a:tblPr>
                <a:noFill/>
                <a:tableStyleId>{7A050915-2352-4D14-A851-EBB03B826969}</a:tableStyleId>
              </a:tblPr>
              <a:tblGrid>
                <a:gridCol w="874300">
                  <a:extLst>
                    <a:ext uri="{9D8B030D-6E8A-4147-A177-3AD203B41FA5}">
                      <a16:colId xmlns:a16="http://schemas.microsoft.com/office/drawing/2014/main" val="20000"/>
                    </a:ext>
                  </a:extLst>
                </a:gridCol>
                <a:gridCol w="1244800">
                  <a:extLst>
                    <a:ext uri="{9D8B030D-6E8A-4147-A177-3AD203B41FA5}">
                      <a16:colId xmlns:a16="http://schemas.microsoft.com/office/drawing/2014/main" val="20001"/>
                    </a:ext>
                  </a:extLst>
                </a:gridCol>
                <a:gridCol w="1988450">
                  <a:extLst>
                    <a:ext uri="{9D8B030D-6E8A-4147-A177-3AD203B41FA5}">
                      <a16:colId xmlns:a16="http://schemas.microsoft.com/office/drawing/2014/main" val="20002"/>
                    </a:ext>
                  </a:extLst>
                </a:gridCol>
                <a:gridCol w="4959150">
                  <a:extLst>
                    <a:ext uri="{9D8B030D-6E8A-4147-A177-3AD203B41FA5}">
                      <a16:colId xmlns:a16="http://schemas.microsoft.com/office/drawing/2014/main" val="20003"/>
                    </a:ext>
                  </a:extLst>
                </a:gridCol>
              </a:tblGrid>
              <a:tr h="370850">
                <a:tc>
                  <a:txBody>
                    <a:bodyPr/>
                    <a:lstStyle/>
                    <a:p>
                      <a:pPr marL="0" marR="0" lvl="0" indent="0" algn="l" rtl="0">
                        <a:spcBef>
                          <a:spcPts val="0"/>
                        </a:spcBef>
                        <a:spcAft>
                          <a:spcPts val="0"/>
                        </a:spcAft>
                        <a:buNone/>
                      </a:pPr>
                      <a:r>
                        <a:rPr lang="fr-FR" sz="2000" b="1"/>
                        <a:t>Non.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2000" b="1"/>
                        <a:t>Facilité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b="1"/>
                        <a:t>Cette semaine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2000" b="1"/>
                        <a:t>% Cumulatif depuis le début de l'année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fr-FR" sz="2000"/>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2000"/>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dirty="0"/>
                        <a:t>R</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tc>
                  <a:txBody>
                    <a:bodyPr/>
                    <a:lstStyle/>
                    <a:p>
                      <a:pPr marL="0" marR="0" lvl="0" indent="0" algn="ctr" rtl="0">
                        <a:spcBef>
                          <a:spcPts val="0"/>
                        </a:spcBef>
                        <a:spcAft>
                          <a:spcPts val="0"/>
                        </a:spcAft>
                        <a:buNone/>
                      </a:pPr>
                      <a:r>
                        <a:rPr lang="fr-FR" sz="2000" dirty="0"/>
                        <a:t>80,8</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66FF66"/>
                    </a:solidFill>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fr-FR" sz="2000"/>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2000"/>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dirty="0"/>
                        <a:t>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66FF66"/>
                    </a:solidFill>
                  </a:tcPr>
                </a:tc>
                <a:tc>
                  <a:txBody>
                    <a:bodyPr/>
                    <a:lstStyle/>
                    <a:p>
                      <a:pPr marL="0" marR="0" lvl="0" indent="0" algn="ctr" rtl="0">
                        <a:spcBef>
                          <a:spcPts val="0"/>
                        </a:spcBef>
                        <a:spcAft>
                          <a:spcPts val="0"/>
                        </a:spcAft>
                        <a:buNone/>
                      </a:pPr>
                      <a:r>
                        <a:rPr lang="fr-FR" sz="2000" dirty="0"/>
                        <a:t>90,0</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66FF66"/>
                    </a:solidFill>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fr-FR" sz="2000"/>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fr-FR" sz="2000"/>
                        <a:t>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fr-FR" sz="2000"/>
                        <a:t>M</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0000"/>
                    </a:solidFill>
                  </a:tcPr>
                </a:tc>
                <a:tc>
                  <a:txBody>
                    <a:bodyPr/>
                    <a:lstStyle/>
                    <a:p>
                      <a:pPr marL="0" marR="0" lvl="0" indent="0" algn="ctr" rtl="0">
                        <a:spcBef>
                          <a:spcPts val="0"/>
                        </a:spcBef>
                        <a:spcAft>
                          <a:spcPts val="0"/>
                        </a:spcAft>
                        <a:buNone/>
                      </a:pPr>
                      <a:r>
                        <a:rPr lang="fr-FR" sz="2000" dirty="0"/>
                        <a:t>60,4</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00"/>
                    </a:solidFill>
                  </a:tcPr>
                </a:tc>
                <a:extLst>
                  <a:ext uri="{0D108BD9-81ED-4DB2-BD59-A6C34878D82A}">
                    <a16:rowId xmlns:a16="http://schemas.microsoft.com/office/drawing/2014/main" val="10003"/>
                  </a:ext>
                </a:extLst>
              </a:tr>
            </a:tbl>
          </a:graphicData>
        </a:graphic>
      </p:graphicFrame>
      <p:sp>
        <p:nvSpPr>
          <p:cNvPr id="383" name="Google Shape;383;p13"/>
          <p:cNvSpPr txBox="1"/>
          <p:nvPr/>
        </p:nvSpPr>
        <p:spPr>
          <a:xfrm>
            <a:off x="838199" y="3620899"/>
            <a:ext cx="4767209"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a:solidFill>
                  <a:schemeClr val="dk1"/>
                </a:solidFill>
                <a:latin typeface="Arial"/>
                <a:ea typeface="Arial"/>
                <a:cs typeface="Arial"/>
                <a:sym typeface="Arial"/>
              </a:rPr>
              <a:t>Exemple :</a:t>
            </a:r>
            <a:endParaRPr/>
          </a:p>
        </p:txBody>
      </p:sp>
      <p:sp>
        <p:nvSpPr>
          <p:cNvPr id="2" name="Google Shape;347;p10">
            <a:extLst>
              <a:ext uri="{FF2B5EF4-FFF2-40B4-BE49-F238E27FC236}">
                <a16:creationId xmlns:a16="http://schemas.microsoft.com/office/drawing/2014/main" id="{D81A2912-AA4A-822E-4C48-88AE9A1BE613}"/>
              </a:ext>
            </a:extLst>
          </p:cNvPr>
          <p:cNvSpPr txBox="1">
            <a:spLocks/>
          </p:cNvSpPr>
          <p:nvPr/>
        </p:nvSpPr>
        <p:spPr>
          <a:xfrm>
            <a:off x="838200" y="0"/>
            <a:ext cx="10515600" cy="12573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sz="4400" dirty="0">
                <a:latin typeface="Franklin Gothic Medium" panose="020B0603020102020204" pitchFamily="34" charset="0"/>
              </a:rPr>
              <a:t>Section 2. Respect de la promptitude </a:t>
            </a:r>
            <a:br>
              <a:rPr lang="fr-FR" sz="4400" dirty="0">
                <a:latin typeface="Franklin Gothic Medium" panose="020B0603020102020204" pitchFamily="34" charset="0"/>
              </a:rPr>
            </a:br>
            <a:r>
              <a:rPr lang="fr-FR" sz="4400" dirty="0">
                <a:latin typeface="Franklin Gothic Medium" panose="020B0603020102020204" pitchFamily="34" charset="0"/>
              </a:rPr>
              <a:t>et de la complétude (2/2)</a:t>
            </a:r>
            <a:endParaRPr lang="fr-FR" dirty="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graphicFrame>
        <p:nvGraphicFramePr>
          <p:cNvPr id="389" name="Google Shape;389;p14"/>
          <p:cNvGraphicFramePr/>
          <p:nvPr>
            <p:extLst>
              <p:ext uri="{D42A27DB-BD31-4B8C-83A1-F6EECF244321}">
                <p14:modId xmlns:p14="http://schemas.microsoft.com/office/powerpoint/2010/main" val="4119494835"/>
              </p:ext>
            </p:extLst>
          </p:nvPr>
        </p:nvGraphicFramePr>
        <p:xfrm>
          <a:off x="838200" y="1691433"/>
          <a:ext cx="10920663" cy="4504780"/>
        </p:xfrm>
        <a:graphic>
          <a:graphicData uri="http://schemas.openxmlformats.org/drawingml/2006/table">
            <a:tbl>
              <a:tblPr bandRow="1">
                <a:noFill/>
                <a:tableStyleId>{7A050915-2352-4D14-A851-EBB03B826969}</a:tableStyleId>
              </a:tblPr>
              <a:tblGrid>
                <a:gridCol w="3878950">
                  <a:extLst>
                    <a:ext uri="{9D8B030D-6E8A-4147-A177-3AD203B41FA5}">
                      <a16:colId xmlns:a16="http://schemas.microsoft.com/office/drawing/2014/main" val="20000"/>
                    </a:ext>
                  </a:extLst>
                </a:gridCol>
                <a:gridCol w="972450">
                  <a:extLst>
                    <a:ext uri="{9D8B030D-6E8A-4147-A177-3AD203B41FA5}">
                      <a16:colId xmlns:a16="http://schemas.microsoft.com/office/drawing/2014/main" val="20001"/>
                    </a:ext>
                  </a:extLst>
                </a:gridCol>
                <a:gridCol w="972450">
                  <a:extLst>
                    <a:ext uri="{9D8B030D-6E8A-4147-A177-3AD203B41FA5}">
                      <a16:colId xmlns:a16="http://schemas.microsoft.com/office/drawing/2014/main" val="20002"/>
                    </a:ext>
                  </a:extLst>
                </a:gridCol>
                <a:gridCol w="1421675">
                  <a:extLst>
                    <a:ext uri="{9D8B030D-6E8A-4147-A177-3AD203B41FA5}">
                      <a16:colId xmlns:a16="http://schemas.microsoft.com/office/drawing/2014/main" val="20003"/>
                    </a:ext>
                  </a:extLst>
                </a:gridCol>
                <a:gridCol w="1130025">
                  <a:extLst>
                    <a:ext uri="{9D8B030D-6E8A-4147-A177-3AD203B41FA5}">
                      <a16:colId xmlns:a16="http://schemas.microsoft.com/office/drawing/2014/main" val="20004"/>
                    </a:ext>
                  </a:extLst>
                </a:gridCol>
                <a:gridCol w="985350">
                  <a:extLst>
                    <a:ext uri="{9D8B030D-6E8A-4147-A177-3AD203B41FA5}">
                      <a16:colId xmlns:a16="http://schemas.microsoft.com/office/drawing/2014/main" val="20005"/>
                    </a:ext>
                  </a:extLst>
                </a:gridCol>
                <a:gridCol w="1559763">
                  <a:extLst>
                    <a:ext uri="{9D8B030D-6E8A-4147-A177-3AD203B41FA5}">
                      <a16:colId xmlns:a16="http://schemas.microsoft.com/office/drawing/2014/main" val="20006"/>
                    </a:ext>
                  </a:extLst>
                </a:gridCol>
              </a:tblGrid>
              <a:tr h="410200">
                <a:tc rowSpan="2">
                  <a:txBody>
                    <a:bodyPr/>
                    <a:lstStyle/>
                    <a:p>
                      <a:pPr marL="0" marR="0" lvl="0" indent="0" algn="l" rtl="0">
                        <a:lnSpc>
                          <a:spcPct val="100000"/>
                        </a:lnSpc>
                        <a:spcBef>
                          <a:spcPts val="0"/>
                        </a:spcBef>
                        <a:spcAft>
                          <a:spcPts val="0"/>
                        </a:spcAft>
                        <a:buClr>
                          <a:schemeClr val="dk1"/>
                        </a:buClr>
                        <a:buSzPts val="1200"/>
                        <a:buFont typeface="Arial"/>
                        <a:buNone/>
                      </a:pPr>
                      <a:r>
                        <a:rPr lang="fr-FR" sz="1200" b="1" dirty="0"/>
                        <a:t>Maladie ou événement</a:t>
                      </a:r>
                      <a:endParaRPr dirty="0"/>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fr-FR" sz="1200" b="1"/>
                        <a:t>Semaine en cours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tc gridSpan="3">
                  <a:txBody>
                    <a:bodyPr/>
                    <a:lstStyle/>
                    <a:p>
                      <a:pPr marL="0" marR="0" lvl="0" indent="0" algn="ctr" rtl="0">
                        <a:spcBef>
                          <a:spcPts val="0"/>
                        </a:spcBef>
                        <a:spcAft>
                          <a:spcPts val="0"/>
                        </a:spcAft>
                        <a:buNone/>
                      </a:pPr>
                      <a:r>
                        <a:rPr lang="fr-FR" sz="1200" b="1"/>
                        <a:t>Cumulatif depuis le début de l'année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474050">
                <a:tc vMerge="1">
                  <a:txBody>
                    <a:bodyPr/>
                    <a:lstStyle/>
                    <a:p>
                      <a:endParaRPr lang="fr-FR"/>
                    </a:p>
                  </a:txBody>
                  <a:tcPr/>
                </a:tc>
                <a:tc>
                  <a:txBody>
                    <a:bodyPr/>
                    <a:lstStyle/>
                    <a:p>
                      <a:pPr marL="0" marR="0" lvl="0" indent="0" algn="l" rtl="0">
                        <a:spcBef>
                          <a:spcPts val="0"/>
                        </a:spcBef>
                        <a:spcAft>
                          <a:spcPts val="0"/>
                        </a:spcAft>
                        <a:buNone/>
                      </a:pPr>
                      <a:r>
                        <a:rPr lang="fr-FR" sz="1200" b="1"/>
                        <a:t>Cas</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200" b="1"/>
                        <a:t>Décès</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200" b="1"/>
                        <a:t>Taux de létalité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200" b="1"/>
                        <a:t>Cas</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200" b="1"/>
                        <a:t>Décès</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l" rtl="0">
                        <a:spcBef>
                          <a:spcPts val="0"/>
                        </a:spcBef>
                        <a:spcAft>
                          <a:spcPts val="0"/>
                        </a:spcAft>
                        <a:buNone/>
                      </a:pPr>
                      <a:r>
                        <a:rPr lang="fr-FR" sz="1200" b="1"/>
                        <a:t>Taux de létalité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78850">
                <a:tc>
                  <a:txBody>
                    <a:bodyPr/>
                    <a:lstStyle/>
                    <a:p>
                      <a:pPr marL="0" marR="0" lvl="0" indent="0" algn="l" rtl="0">
                        <a:spcBef>
                          <a:spcPts val="0"/>
                        </a:spcBef>
                        <a:spcAft>
                          <a:spcPts val="0"/>
                        </a:spcAft>
                        <a:buNone/>
                      </a:pPr>
                      <a:r>
                        <a:rPr lang="fr-FR" sz="1200" dirty="0"/>
                        <a:t>Paralysie flasque aiguë (PFA)</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37000">
                <a:tc>
                  <a:txBody>
                    <a:bodyPr/>
                    <a:lstStyle/>
                    <a:p>
                      <a:pPr marL="0" marR="0" lvl="0" indent="0" algn="l" rtl="0">
                        <a:spcBef>
                          <a:spcPts val="0"/>
                        </a:spcBef>
                        <a:spcAft>
                          <a:spcPts val="0"/>
                        </a:spcAft>
                        <a:buNone/>
                      </a:pPr>
                      <a:r>
                        <a:rPr lang="fr-FR" sz="1200"/>
                        <a:t>Syndrome de fièvre hémorragique virale aiguë (FHV) </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850">
                <a:tc>
                  <a:txBody>
                    <a:bodyPr/>
                    <a:lstStyle/>
                    <a:p>
                      <a:pPr marL="0" marR="0" lvl="0" indent="0" algn="l" rtl="0">
                        <a:spcBef>
                          <a:spcPts val="0"/>
                        </a:spcBef>
                        <a:spcAft>
                          <a:spcPts val="0"/>
                        </a:spcAft>
                        <a:buNone/>
                      </a:pPr>
                      <a:r>
                        <a:rPr lang="fr-FR" sz="1200"/>
                        <a:t>Effets indésirables de la vaccination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850">
                <a:tc>
                  <a:txBody>
                    <a:bodyPr/>
                    <a:lstStyle/>
                    <a:p>
                      <a:pPr marL="0" marR="0" lvl="0" indent="0" algn="l" rtl="0">
                        <a:spcBef>
                          <a:spcPts val="0"/>
                        </a:spcBef>
                        <a:spcAft>
                          <a:spcPts val="0"/>
                        </a:spcAft>
                        <a:buNone/>
                      </a:pPr>
                      <a:r>
                        <a:rPr lang="fr-FR" sz="1200"/>
                        <a:t>Chikungunya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8850">
                <a:tc>
                  <a:txBody>
                    <a:bodyPr/>
                    <a:lstStyle/>
                    <a:p>
                      <a:pPr marL="0" marR="0" lvl="0" indent="0" algn="l" rtl="0">
                        <a:spcBef>
                          <a:spcPts val="0"/>
                        </a:spcBef>
                        <a:spcAft>
                          <a:spcPts val="0"/>
                        </a:spcAft>
                        <a:buNone/>
                      </a:pPr>
                      <a:r>
                        <a:rPr lang="fr-FR" sz="1200"/>
                        <a:t>Choléra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78850">
                <a:tc>
                  <a:txBody>
                    <a:bodyPr/>
                    <a:lstStyle/>
                    <a:p>
                      <a:pPr marL="0" marR="0" lvl="0" indent="0" algn="l" rtl="0">
                        <a:spcBef>
                          <a:spcPts val="0"/>
                        </a:spcBef>
                        <a:spcAft>
                          <a:spcPts val="0"/>
                        </a:spcAft>
                        <a:buNone/>
                      </a:pPr>
                      <a:r>
                        <a:rPr lang="fr-FR" sz="1200"/>
                        <a:t>Dengue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78850">
                <a:tc>
                  <a:txBody>
                    <a:bodyPr/>
                    <a:lstStyle/>
                    <a:p>
                      <a:pPr marL="0" marR="0" lvl="0" indent="0" algn="l" rtl="0">
                        <a:spcBef>
                          <a:spcPts val="0"/>
                        </a:spcBef>
                        <a:spcAft>
                          <a:spcPts val="0"/>
                        </a:spcAft>
                        <a:buNone/>
                      </a:pPr>
                      <a:r>
                        <a:rPr lang="fr-FR" sz="1200"/>
                        <a:t>Diarrhée avec du sang (Shigella)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78850">
                <a:tc>
                  <a:txBody>
                    <a:bodyPr/>
                    <a:lstStyle/>
                    <a:p>
                      <a:pPr marL="0" marR="0" lvl="0" indent="0" algn="l" rtl="0">
                        <a:spcBef>
                          <a:spcPts val="0"/>
                        </a:spcBef>
                        <a:spcAft>
                          <a:spcPts val="0"/>
                        </a:spcAft>
                        <a:buNone/>
                      </a:pPr>
                      <a:r>
                        <a:rPr lang="fr-FR" sz="1200"/>
                        <a:t>Décès maternel</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78850">
                <a:tc>
                  <a:txBody>
                    <a:bodyPr/>
                    <a:lstStyle/>
                    <a:p>
                      <a:pPr marL="0" marR="0" lvl="0" indent="0" algn="l" rtl="0">
                        <a:spcBef>
                          <a:spcPts val="0"/>
                        </a:spcBef>
                        <a:spcAft>
                          <a:spcPts val="0"/>
                        </a:spcAft>
                        <a:buNone/>
                      </a:pPr>
                      <a:r>
                        <a:rPr lang="fr-FR" sz="1200"/>
                        <a:t>Rougeole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78850">
                <a:tc>
                  <a:txBody>
                    <a:bodyPr/>
                    <a:lstStyle/>
                    <a:p>
                      <a:pPr marL="0" marR="0" lvl="0" indent="0" algn="l" rtl="0">
                        <a:spcBef>
                          <a:spcPts val="0"/>
                        </a:spcBef>
                        <a:spcAft>
                          <a:spcPts val="0"/>
                        </a:spcAft>
                        <a:buNone/>
                      </a:pPr>
                      <a:r>
                        <a:rPr lang="fr-FR" sz="1200"/>
                        <a:t>Méningite à méningocoques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78850">
                <a:tc>
                  <a:txBody>
                    <a:bodyPr/>
                    <a:lstStyle/>
                    <a:p>
                      <a:pPr marL="0" marR="0" lvl="0" indent="0" algn="l" rtl="0">
                        <a:spcBef>
                          <a:spcPts val="0"/>
                        </a:spcBef>
                        <a:spcAft>
                          <a:spcPts val="0"/>
                        </a:spcAft>
                        <a:buNone/>
                      </a:pPr>
                      <a:r>
                        <a:rPr lang="fr-FR" sz="1200"/>
                        <a:t>Tétanos néonatal</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78850">
                <a:tc>
                  <a:txBody>
                    <a:bodyPr/>
                    <a:lstStyle/>
                    <a:p>
                      <a:pPr marL="0" marR="0" lvl="0" indent="0" algn="l" rtl="0">
                        <a:spcBef>
                          <a:spcPts val="0"/>
                        </a:spcBef>
                        <a:spcAft>
                          <a:spcPts val="0"/>
                        </a:spcAft>
                        <a:buNone/>
                      </a:pPr>
                      <a:r>
                        <a:rPr lang="fr-FR" sz="1200"/>
                        <a:t>Fièvre typhoïde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278850">
                <a:tc>
                  <a:txBody>
                    <a:bodyPr/>
                    <a:lstStyle/>
                    <a:p>
                      <a:pPr marL="0" marR="0" lvl="0" indent="0" algn="l" rtl="0">
                        <a:spcBef>
                          <a:spcPts val="0"/>
                        </a:spcBef>
                        <a:spcAft>
                          <a:spcPts val="0"/>
                        </a:spcAft>
                        <a:buNone/>
                      </a:pPr>
                      <a:r>
                        <a:rPr lang="fr-FR" sz="1200"/>
                        <a:t>Fièvre jaune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endParaRPr sz="12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4"/>
                  </a:ext>
                </a:extLst>
              </a:tr>
            </a:tbl>
          </a:graphicData>
        </a:graphic>
      </p:graphicFrame>
      <p:sp>
        <p:nvSpPr>
          <p:cNvPr id="390" name="Google Shape;390;p14"/>
          <p:cNvSpPr txBox="1"/>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dirty="0">
                <a:solidFill>
                  <a:schemeClr val="dk1"/>
                </a:solidFill>
                <a:latin typeface="Franklin Gothic Medium" panose="020B0603020102020204" pitchFamily="34" charset="0"/>
                <a:ea typeface="Libre Franklin Medium"/>
                <a:cs typeface="Libre Franklin Medium"/>
                <a:sym typeface="Libre Franklin Medium"/>
              </a:rPr>
              <a:t>Section 3. Rapports sur les maladies (1/2)</a:t>
            </a:r>
            <a:endParaRPr dirty="0">
              <a:latin typeface="Franklin Gothic Medium" panose="020B0603020102020204" pitchFamily="34" charset="0"/>
            </a:endParaRPr>
          </a:p>
        </p:txBody>
      </p:sp>
      <p:sp>
        <p:nvSpPr>
          <p:cNvPr id="391" name="Google Shape;391;p14"/>
          <p:cNvSpPr txBox="1"/>
          <p:nvPr/>
        </p:nvSpPr>
        <p:spPr>
          <a:xfrm>
            <a:off x="838200" y="1308637"/>
            <a:ext cx="1001130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a:solidFill>
                  <a:schemeClr val="dk1"/>
                </a:solidFill>
                <a:latin typeface="Arial"/>
                <a:ea typeface="Arial"/>
                <a:cs typeface="Arial"/>
                <a:sym typeface="Arial"/>
              </a:rPr>
              <a:t>Tableau 2 : Résumé des principales maladies à déclaration obligatoire cette semaine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5"/>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Section 3. Rapports sur les maladies (2/2)</a:t>
            </a:r>
            <a:endParaRPr dirty="0">
              <a:latin typeface="Franklin Gothic Medium" panose="020B0603020102020204" pitchFamily="34" charset="0"/>
            </a:endParaRPr>
          </a:p>
        </p:txBody>
      </p:sp>
      <p:graphicFrame>
        <p:nvGraphicFramePr>
          <p:cNvPr id="398" name="Google Shape;398;p15"/>
          <p:cNvGraphicFramePr/>
          <p:nvPr>
            <p:extLst>
              <p:ext uri="{D42A27DB-BD31-4B8C-83A1-F6EECF244321}">
                <p14:modId xmlns:p14="http://schemas.microsoft.com/office/powerpoint/2010/main" val="4227614062"/>
              </p:ext>
            </p:extLst>
          </p:nvPr>
        </p:nvGraphicFramePr>
        <p:xfrm>
          <a:off x="877825" y="1494856"/>
          <a:ext cx="10436350" cy="4358660"/>
        </p:xfrm>
        <a:graphic>
          <a:graphicData uri="http://schemas.openxmlformats.org/drawingml/2006/table">
            <a:tbl>
              <a:tblPr firstRow="1" bandRow="1">
                <a:noFill/>
                <a:tableStyleId>{9C143817-4FFD-479C-95B4-03593DF61688}</a:tableStyleId>
              </a:tblPr>
              <a:tblGrid>
                <a:gridCol w="10436350">
                  <a:extLst>
                    <a:ext uri="{9D8B030D-6E8A-4147-A177-3AD203B41FA5}">
                      <a16:colId xmlns:a16="http://schemas.microsoft.com/office/drawing/2014/main" val="20000"/>
                    </a:ext>
                  </a:extLst>
                </a:gridCol>
              </a:tblGrid>
              <a:tr h="370850">
                <a:tc>
                  <a:txBody>
                    <a:bodyPr/>
                    <a:lstStyle/>
                    <a:p>
                      <a:pPr marL="0" marR="0" lvl="0" indent="0" algn="l" rtl="0">
                        <a:spcBef>
                          <a:spcPts val="0"/>
                        </a:spcBef>
                        <a:spcAft>
                          <a:spcPts val="0"/>
                        </a:spcAft>
                        <a:buNone/>
                      </a:pPr>
                      <a:r>
                        <a:rPr lang="fr-FR" sz="2000">
                          <a:solidFill>
                            <a:schemeClr val="dk1"/>
                          </a:solidFill>
                        </a:rPr>
                        <a:t>Commentaires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7E6E6"/>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br>
                        <a:rPr lang="fr-FR" sz="1800" dirty="0"/>
                      </a:br>
                      <a:r>
                        <a:rPr lang="fr-FR" sz="1800" dirty="0"/>
                        <a:t>Exemples de maladies à mettre en évidence : </a:t>
                      </a:r>
                      <a:endParaRPr sz="1800" dirty="0"/>
                    </a:p>
                    <a:p>
                      <a:pPr marL="342900" marR="0" lvl="0" indent="-342900" algn="l" rtl="0">
                        <a:spcBef>
                          <a:spcPts val="0"/>
                        </a:spcBef>
                        <a:spcAft>
                          <a:spcPts val="0"/>
                        </a:spcAft>
                        <a:buClr>
                          <a:schemeClr val="dk1"/>
                        </a:buClr>
                        <a:buSzPts val="2000"/>
                        <a:buFont typeface="Arial"/>
                        <a:buChar char="•"/>
                      </a:pPr>
                      <a:r>
                        <a:rPr lang="fr-FR" sz="1800" dirty="0"/>
                        <a:t>Toute maladie survenue après une période de notification zéro</a:t>
                      </a:r>
                      <a:endParaRPr sz="1800" dirty="0"/>
                    </a:p>
                    <a:p>
                      <a:pPr marL="342900" marR="0" lvl="0" indent="-342900" algn="l" rtl="0">
                        <a:spcBef>
                          <a:spcPts val="0"/>
                        </a:spcBef>
                        <a:spcAft>
                          <a:spcPts val="0"/>
                        </a:spcAft>
                        <a:buClr>
                          <a:schemeClr val="dk1"/>
                        </a:buClr>
                        <a:buSzPts val="2000"/>
                        <a:buFont typeface="Arial"/>
                        <a:buChar char="•"/>
                      </a:pPr>
                      <a:r>
                        <a:rPr lang="fr-FR" sz="1800" dirty="0"/>
                        <a:t>Toute maladie ayant une incidence élevée, ou une incidence croissante/décroissante</a:t>
                      </a:r>
                      <a:endParaRPr sz="1800" dirty="0"/>
                    </a:p>
                    <a:p>
                      <a:pPr marL="342900" marR="0" lvl="0" indent="-342900" algn="l" rtl="0">
                        <a:spcBef>
                          <a:spcPts val="0"/>
                        </a:spcBef>
                        <a:spcAft>
                          <a:spcPts val="0"/>
                        </a:spcAft>
                        <a:buClr>
                          <a:schemeClr val="dk1"/>
                        </a:buClr>
                        <a:buSzPts val="2000"/>
                        <a:buFont typeface="Arial"/>
                        <a:buChar char="•"/>
                      </a:pPr>
                      <a:r>
                        <a:rPr lang="fr-FR" sz="1800" dirty="0"/>
                        <a:t>Toute maladie faisant l'objet d'une investigation sur l'apparition d'une flambée épidémique ou d'une action de santé publique</a:t>
                      </a:r>
                      <a:endParaRPr sz="1800" dirty="0"/>
                    </a:p>
                    <a:p>
                      <a:pPr marL="342900" marR="0" lvl="0" indent="-215900" algn="l" rtl="0">
                        <a:spcBef>
                          <a:spcPts val="0"/>
                        </a:spcBef>
                        <a:spcAft>
                          <a:spcPts val="0"/>
                        </a:spcAft>
                        <a:buClr>
                          <a:schemeClr val="dk1"/>
                        </a:buClr>
                        <a:buSzPts val="2000"/>
                        <a:buFont typeface="Arial"/>
                        <a:buNone/>
                      </a:pPr>
                      <a:endParaRPr sz="1800" dirty="0"/>
                    </a:p>
                    <a:p>
                      <a:pPr marL="0" marR="0" lvl="0" indent="0" algn="l" rtl="0">
                        <a:spcBef>
                          <a:spcPts val="0"/>
                        </a:spcBef>
                        <a:spcAft>
                          <a:spcPts val="0"/>
                        </a:spcAft>
                        <a:buClr>
                          <a:schemeClr val="dk1"/>
                        </a:buClr>
                        <a:buSzPts val="2000"/>
                        <a:buFont typeface="Arial"/>
                        <a:buNone/>
                      </a:pPr>
                      <a:r>
                        <a:rPr lang="fr-FR" sz="1800" dirty="0"/>
                        <a:t>Conseils sur ce qu'il faut dire à propos de ces maladies : </a:t>
                      </a:r>
                      <a:endParaRPr sz="1800" dirty="0"/>
                    </a:p>
                    <a:p>
                      <a:pPr marL="342900" marR="0" lvl="0" indent="-342900" algn="l" rtl="0">
                        <a:spcBef>
                          <a:spcPts val="0"/>
                        </a:spcBef>
                        <a:spcAft>
                          <a:spcPts val="0"/>
                        </a:spcAft>
                        <a:buClr>
                          <a:schemeClr val="dk1"/>
                        </a:buClr>
                        <a:buSzPts val="2000"/>
                        <a:buFont typeface="Arial"/>
                        <a:buChar char="•"/>
                      </a:pPr>
                      <a:r>
                        <a:rPr lang="fr-FR" sz="1800" dirty="0"/>
                        <a:t>Décrire la tendance (l'incidence augmente-t-elle/diminue-t-elle/ne change pas ?)</a:t>
                      </a:r>
                      <a:endParaRPr sz="1800" dirty="0"/>
                    </a:p>
                    <a:p>
                      <a:pPr marL="342900" marR="0" lvl="0" indent="-342900" algn="l" rtl="0">
                        <a:spcBef>
                          <a:spcPts val="0"/>
                        </a:spcBef>
                        <a:spcAft>
                          <a:spcPts val="0"/>
                        </a:spcAft>
                        <a:buClr>
                          <a:schemeClr val="dk1"/>
                        </a:buClr>
                        <a:buSzPts val="2000"/>
                        <a:buFont typeface="Arial"/>
                        <a:buChar char="•"/>
                      </a:pPr>
                      <a:r>
                        <a:rPr lang="fr-FR" sz="1800" dirty="0"/>
                        <a:t>Explication possible de la tendance observée (flambée épidémique ? surveillance renforcée ?)</a:t>
                      </a:r>
                      <a:endParaRPr sz="1800" dirty="0"/>
                    </a:p>
                    <a:p>
                      <a:pPr marL="342900" marR="0" lvl="0" indent="-342900" algn="l" rtl="0">
                        <a:spcBef>
                          <a:spcPts val="0"/>
                        </a:spcBef>
                        <a:spcAft>
                          <a:spcPts val="0"/>
                        </a:spcAft>
                        <a:buClr>
                          <a:schemeClr val="dk1"/>
                        </a:buClr>
                        <a:buSzPts val="2000"/>
                        <a:buFont typeface="Arial"/>
                        <a:buChar char="•"/>
                      </a:pPr>
                      <a:r>
                        <a:rPr lang="fr-FR" sz="1800" dirty="0"/>
                        <a:t>Laboratoire : Nombre de cas suspects en attente de confirmation (ou non testés)</a:t>
                      </a:r>
                      <a:endParaRPr sz="1800" dirty="0"/>
                    </a:p>
                    <a:p>
                      <a:pPr marL="342900" marR="0" lvl="0" indent="-342900" algn="l" rtl="0">
                        <a:spcBef>
                          <a:spcPts val="0"/>
                        </a:spcBef>
                        <a:spcAft>
                          <a:spcPts val="0"/>
                        </a:spcAft>
                        <a:buClr>
                          <a:schemeClr val="dk1"/>
                        </a:buClr>
                        <a:buSzPts val="2000"/>
                        <a:buFont typeface="Arial"/>
                        <a:buChar char="•"/>
                      </a:pPr>
                      <a:r>
                        <a:rPr lang="fr-FR" sz="1800" dirty="0"/>
                        <a:t>Toute activité de santé publique nécessaire/prévue pour lutter contre les maladies</a:t>
                      </a:r>
                      <a:endParaRPr sz="1800" dirty="0"/>
                    </a:p>
                    <a:p>
                      <a:pPr marL="342900" marR="0" lvl="0" indent="-342900" algn="l" rtl="0">
                        <a:spcBef>
                          <a:spcPts val="0"/>
                        </a:spcBef>
                        <a:spcAft>
                          <a:spcPts val="0"/>
                        </a:spcAft>
                        <a:buClr>
                          <a:schemeClr val="dk1"/>
                        </a:buClr>
                        <a:buSzPts val="2000"/>
                        <a:buFont typeface="Arial"/>
                        <a:buChar char="•"/>
                      </a:pPr>
                      <a:r>
                        <a:rPr lang="fr-FR" sz="1800" dirty="0"/>
                        <a:t>Nombre de cas d'une semaine précédente, qui n’avaient pas été signalés/inclus jusqu'à présent</a:t>
                      </a:r>
                      <a:endParaRPr sz="1800" dirty="0"/>
                    </a:p>
                    <a:p>
                      <a:pPr marL="0" marR="0" lvl="0" indent="0" algn="l" rtl="0">
                        <a:spcBef>
                          <a:spcPts val="0"/>
                        </a:spcBef>
                        <a:spcAft>
                          <a:spcPts val="0"/>
                        </a:spcAft>
                        <a:buClr>
                          <a:schemeClr val="dk1"/>
                        </a:buClr>
                        <a:buSzPts val="2000"/>
                        <a:buFont typeface="Arial"/>
                        <a:buNone/>
                      </a:pPr>
                      <a:endParaRPr sz="20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graphicFrame>
        <p:nvGraphicFramePr>
          <p:cNvPr id="404" name="Google Shape;404;p16"/>
          <p:cNvGraphicFramePr/>
          <p:nvPr>
            <p:extLst>
              <p:ext uri="{D42A27DB-BD31-4B8C-83A1-F6EECF244321}">
                <p14:modId xmlns:p14="http://schemas.microsoft.com/office/powerpoint/2010/main" val="2029675583"/>
              </p:ext>
            </p:extLst>
          </p:nvPr>
        </p:nvGraphicFramePr>
        <p:xfrm>
          <a:off x="838200" y="2317328"/>
          <a:ext cx="10515600" cy="4023430"/>
        </p:xfrm>
        <a:graphic>
          <a:graphicData uri="http://schemas.openxmlformats.org/drawingml/2006/chart">
            <c:chart xmlns:c="http://schemas.openxmlformats.org/drawingml/2006/chart" xmlns:r="http://schemas.openxmlformats.org/officeDocument/2006/relationships" r:id="rId3"/>
          </a:graphicData>
        </a:graphic>
      </p:graphicFrame>
      <p:sp>
        <p:nvSpPr>
          <p:cNvPr id="405" name="Google Shape;405;p16"/>
          <p:cNvSpPr txBox="1">
            <a:spLocks noGrp="1"/>
          </p:cNvSpPr>
          <p:nvPr>
            <p:ph type="title"/>
          </p:nvPr>
        </p:nvSpPr>
        <p:spPr>
          <a:xfrm>
            <a:off x="838199" y="466725"/>
            <a:ext cx="11161295"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200" dirty="0">
                <a:latin typeface="Franklin Gothic Medium" panose="020B0603020102020204" pitchFamily="34" charset="0"/>
              </a:rPr>
              <a:t>Section 4. Thème de la maladie </a:t>
            </a:r>
            <a:r>
              <a:rPr lang="fr-FR" sz="4200" i="1" dirty="0">
                <a:latin typeface="Franklin Gothic Medium" panose="020B0603020102020204" pitchFamily="34" charset="0"/>
              </a:rPr>
              <a:t>[au choix] </a:t>
            </a:r>
            <a:r>
              <a:rPr lang="fr-FR" sz="4200" dirty="0">
                <a:latin typeface="Franklin Gothic Medium" panose="020B0603020102020204" pitchFamily="34" charset="0"/>
              </a:rPr>
              <a:t>(1/2)</a:t>
            </a:r>
            <a:endParaRPr sz="4200" i="1" dirty="0">
              <a:latin typeface="Franklin Gothic Medium" panose="020B0603020102020204" pitchFamily="34" charset="0"/>
            </a:endParaRPr>
          </a:p>
        </p:txBody>
      </p:sp>
      <p:sp>
        <p:nvSpPr>
          <p:cNvPr id="406" name="Google Shape;406;p16"/>
          <p:cNvSpPr txBox="1"/>
          <p:nvPr/>
        </p:nvSpPr>
        <p:spPr>
          <a:xfrm>
            <a:off x="617764" y="1417982"/>
            <a:ext cx="1095647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solidFill>
                  <a:schemeClr val="dk1"/>
                </a:solidFill>
                <a:latin typeface="Arial"/>
                <a:ea typeface="Arial"/>
                <a:cs typeface="Arial"/>
                <a:sym typeface="Arial"/>
              </a:rPr>
              <a:t>Exemple : </a:t>
            </a:r>
            <a:r>
              <a:rPr lang="fr-FR" sz="1800">
                <a:solidFill>
                  <a:schemeClr val="dk1"/>
                </a:solidFill>
                <a:latin typeface="Arial"/>
                <a:ea typeface="Arial"/>
                <a:cs typeface="Arial"/>
                <a:sym typeface="Arial"/>
              </a:rPr>
              <a:t>Nombre de cas de dengue par semaine épidémiologique - District X, Semaines 1-41, 2024</a:t>
            </a: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7"/>
          <p:cNvSpPr txBox="1">
            <a:spLocks noGrp="1"/>
          </p:cNvSpPr>
          <p:nvPr>
            <p:ph type="title"/>
          </p:nvPr>
        </p:nvSpPr>
        <p:spPr>
          <a:xfrm>
            <a:off x="838199" y="457200"/>
            <a:ext cx="11145253"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3800" dirty="0">
                <a:latin typeface="Franklin Gothic Medium" panose="020B0603020102020204" pitchFamily="34" charset="0"/>
              </a:rPr>
              <a:t>Section 4. Recherche de la maladie </a:t>
            </a:r>
            <a:r>
              <a:rPr lang="fr-FR" sz="3800" i="1" dirty="0">
                <a:latin typeface="Franklin Gothic Medium" panose="020B0603020102020204" pitchFamily="34" charset="0"/>
              </a:rPr>
              <a:t>[au choix] </a:t>
            </a:r>
            <a:r>
              <a:rPr lang="fr-FR" sz="3800" dirty="0">
                <a:latin typeface="Franklin Gothic Medium" panose="020B0603020102020204" pitchFamily="34" charset="0"/>
              </a:rPr>
              <a:t>(2/2)</a:t>
            </a:r>
            <a:endParaRPr sz="3800" dirty="0">
              <a:latin typeface="Franklin Gothic Medium" panose="020B0603020102020204" pitchFamily="34" charset="0"/>
            </a:endParaRPr>
          </a:p>
        </p:txBody>
      </p:sp>
      <p:graphicFrame>
        <p:nvGraphicFramePr>
          <p:cNvPr id="413" name="Google Shape;413;p17"/>
          <p:cNvGraphicFramePr/>
          <p:nvPr>
            <p:extLst>
              <p:ext uri="{D42A27DB-BD31-4B8C-83A1-F6EECF244321}">
                <p14:modId xmlns:p14="http://schemas.microsoft.com/office/powerpoint/2010/main" val="2101306608"/>
              </p:ext>
            </p:extLst>
          </p:nvPr>
        </p:nvGraphicFramePr>
        <p:xfrm>
          <a:off x="1059090" y="1965186"/>
          <a:ext cx="10073825" cy="4175870"/>
        </p:xfrm>
        <a:graphic>
          <a:graphicData uri="http://schemas.openxmlformats.org/drawingml/2006/table">
            <a:tbl>
              <a:tblPr bandRow="1">
                <a:noFill/>
                <a:tableStyleId>{7A050915-2352-4D14-A851-EBB03B826969}</a:tableStyleId>
              </a:tblPr>
              <a:tblGrid>
                <a:gridCol w="1742175">
                  <a:extLst>
                    <a:ext uri="{9D8B030D-6E8A-4147-A177-3AD203B41FA5}">
                      <a16:colId xmlns:a16="http://schemas.microsoft.com/office/drawing/2014/main" val="20000"/>
                    </a:ext>
                  </a:extLst>
                </a:gridCol>
                <a:gridCol w="1641125">
                  <a:extLst>
                    <a:ext uri="{9D8B030D-6E8A-4147-A177-3AD203B41FA5}">
                      <a16:colId xmlns:a16="http://schemas.microsoft.com/office/drawing/2014/main" val="20001"/>
                    </a:ext>
                  </a:extLst>
                </a:gridCol>
                <a:gridCol w="2301425">
                  <a:extLst>
                    <a:ext uri="{9D8B030D-6E8A-4147-A177-3AD203B41FA5}">
                      <a16:colId xmlns:a16="http://schemas.microsoft.com/office/drawing/2014/main" val="20002"/>
                    </a:ext>
                  </a:extLst>
                </a:gridCol>
                <a:gridCol w="2194550">
                  <a:extLst>
                    <a:ext uri="{9D8B030D-6E8A-4147-A177-3AD203B41FA5}">
                      <a16:colId xmlns:a16="http://schemas.microsoft.com/office/drawing/2014/main" val="20003"/>
                    </a:ext>
                  </a:extLst>
                </a:gridCol>
                <a:gridCol w="2194550">
                  <a:extLst>
                    <a:ext uri="{9D8B030D-6E8A-4147-A177-3AD203B41FA5}">
                      <a16:colId xmlns:a16="http://schemas.microsoft.com/office/drawing/2014/main" val="20004"/>
                    </a:ext>
                  </a:extLst>
                </a:gridCol>
              </a:tblGrid>
              <a:tr h="309025">
                <a:tc rowSpan="2">
                  <a:txBody>
                    <a:bodyPr/>
                    <a:lstStyle/>
                    <a:p>
                      <a:pPr marL="0" marR="0" lvl="0" indent="0" algn="l" rtl="0">
                        <a:spcBef>
                          <a:spcPts val="0"/>
                        </a:spcBef>
                        <a:spcAft>
                          <a:spcPts val="0"/>
                        </a:spcAft>
                        <a:buNone/>
                      </a:pPr>
                      <a:r>
                        <a:rPr lang="fr-FR" sz="1600" b="1"/>
                        <a:t>Groupe d'âge</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rowSpan="2">
                  <a:txBody>
                    <a:bodyPr/>
                    <a:lstStyle/>
                    <a:p>
                      <a:pPr marL="0" marR="0" lvl="0" indent="0" algn="ctr" rtl="0">
                        <a:spcBef>
                          <a:spcPts val="0"/>
                        </a:spcBef>
                        <a:spcAft>
                          <a:spcPts val="0"/>
                        </a:spcAft>
                        <a:buNone/>
                      </a:pPr>
                      <a:r>
                        <a:rPr lang="fr-FR" sz="1600" b="1"/>
                        <a:t>Semaine de surveillance 42</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3">
                  <a:txBody>
                    <a:bodyPr/>
                    <a:lstStyle/>
                    <a:p>
                      <a:pPr marL="0" marR="0" lvl="0" indent="0" algn="ctr" rtl="0">
                        <a:spcBef>
                          <a:spcPts val="0"/>
                        </a:spcBef>
                        <a:spcAft>
                          <a:spcPts val="0"/>
                        </a:spcAft>
                        <a:buNone/>
                      </a:pPr>
                      <a:r>
                        <a:rPr lang="fr-FR" sz="1600" b="1"/>
                        <a:t>2019 à ce jour</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274325">
                <a:tc vMerge="1">
                  <a:txBody>
                    <a:bodyPr/>
                    <a:lstStyle/>
                    <a:p>
                      <a:endParaRPr lang="fr-FR"/>
                    </a:p>
                  </a:txBody>
                  <a:tcPr/>
                </a:tc>
                <a:tc vMerge="1">
                  <a:txBody>
                    <a:bodyPr/>
                    <a:lstStyle/>
                    <a:p>
                      <a:endParaRPr lang="fr-FR"/>
                    </a:p>
                  </a:txBody>
                  <a:tcPr/>
                </a:tc>
                <a:tc>
                  <a:txBody>
                    <a:bodyPr/>
                    <a:lstStyle/>
                    <a:p>
                      <a:pPr marL="0" marR="0" lvl="0" indent="0" algn="ctr" rtl="0">
                        <a:spcBef>
                          <a:spcPts val="0"/>
                        </a:spcBef>
                        <a:spcAft>
                          <a:spcPts val="0"/>
                        </a:spcAft>
                        <a:buNone/>
                      </a:pPr>
                      <a:r>
                        <a:rPr lang="fr-FR" sz="1600" b="1"/>
                        <a:t>Total cumulé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Nombre de personnes hospitalisées</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Pourcentage d'hospitalisation</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309025">
                <a:tc>
                  <a:txBody>
                    <a:bodyPr/>
                    <a:lstStyle/>
                    <a:p>
                      <a:pPr marL="0" marR="0" lvl="0" indent="0" algn="l" rtl="0">
                        <a:spcBef>
                          <a:spcPts val="0"/>
                        </a:spcBef>
                        <a:spcAft>
                          <a:spcPts val="0"/>
                        </a:spcAft>
                        <a:buNone/>
                      </a:pPr>
                      <a:r>
                        <a:rPr lang="fr-FR" sz="1600"/>
                        <a:t>&lt;12 mois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9</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235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141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60,0</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09025">
                <a:tc>
                  <a:txBody>
                    <a:bodyPr/>
                    <a:lstStyle/>
                    <a:p>
                      <a:pPr marL="0" marR="0" lvl="0" indent="0" algn="l" rtl="0">
                        <a:spcBef>
                          <a:spcPts val="0"/>
                        </a:spcBef>
                        <a:spcAft>
                          <a:spcPts val="0"/>
                        </a:spcAft>
                        <a:buNone/>
                      </a:pPr>
                      <a:r>
                        <a:rPr lang="fr-FR" sz="1600"/>
                        <a:t>12 mois-2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227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114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50,2</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09025">
                <a:tc>
                  <a:txBody>
                    <a:bodyPr/>
                    <a:lstStyle/>
                    <a:p>
                      <a:pPr marL="0" marR="0" lvl="0" indent="0" algn="l" rtl="0">
                        <a:spcBef>
                          <a:spcPts val="0"/>
                        </a:spcBef>
                        <a:spcAft>
                          <a:spcPts val="0"/>
                        </a:spcAft>
                        <a:buNone/>
                      </a:pPr>
                      <a:r>
                        <a:rPr lang="fr-FR" sz="1600"/>
                        <a:t>3-4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47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29,8</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a:t>5-9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71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8,5</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a:t>10-19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388</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87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22,4</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a:t>20-29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616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170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27,6</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a:t>30-49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275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60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21,8</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a:t>50+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dirty="0"/>
                        <a:t>55,6</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09025">
                <a:tc>
                  <a:txBody>
                    <a:bodyPr/>
                    <a:lstStyle/>
                    <a:p>
                      <a:pPr marL="0" marR="0" lvl="0" indent="0" algn="l" rtl="0">
                        <a:lnSpc>
                          <a:spcPct val="100000"/>
                        </a:lnSpc>
                        <a:spcBef>
                          <a:spcPts val="0"/>
                        </a:spcBef>
                        <a:spcAft>
                          <a:spcPts val="0"/>
                        </a:spcAft>
                        <a:buClr>
                          <a:schemeClr val="dk1"/>
                        </a:buClr>
                        <a:buSzPts val="1600"/>
                        <a:buFont typeface="Arial"/>
                        <a:buNone/>
                      </a:pPr>
                      <a:r>
                        <a:rPr lang="fr-FR" sz="1600" b="1"/>
                        <a:t>Total</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85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1886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607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dirty="0"/>
                        <a:t>32,2</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10"/>
                  </a:ext>
                </a:extLst>
              </a:tr>
            </a:tbl>
          </a:graphicData>
        </a:graphic>
      </p:graphicFrame>
      <p:sp>
        <p:nvSpPr>
          <p:cNvPr id="414" name="Google Shape;414;p17"/>
          <p:cNvSpPr txBox="1"/>
          <p:nvPr/>
        </p:nvSpPr>
        <p:spPr>
          <a:xfrm>
            <a:off x="1059090" y="1257300"/>
            <a:ext cx="1007382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a:solidFill>
                  <a:schemeClr val="dk1"/>
                </a:solidFill>
                <a:latin typeface="Arial"/>
                <a:ea typeface="Arial"/>
                <a:cs typeface="Arial"/>
                <a:sym typeface="Arial"/>
              </a:rPr>
              <a:t>Exemple : </a:t>
            </a:r>
            <a:r>
              <a:rPr lang="fr-FR" sz="2000">
                <a:solidFill>
                  <a:schemeClr val="dk1"/>
                </a:solidFill>
                <a:latin typeface="Arial"/>
                <a:ea typeface="Arial"/>
                <a:cs typeface="Arial"/>
                <a:sym typeface="Arial"/>
              </a:rPr>
              <a:t>Nombre de cas de rougeole confirmés, semaine 42, et nombre cumulé de cas et d'hospitalisations par groupe d'âge, pays X, 2023</a:t>
            </a:r>
            <a:endParaRPr sz="1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1" name="Google Shape;421;p1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Examiner la qualité des données provenant d’une structure et évaluer les processus de notification et de gestion des données</a:t>
            </a:r>
            <a:endParaRPr dirty="0"/>
          </a:p>
          <a:p>
            <a:pPr marL="685800" lvl="1" indent="-228600" algn="l" rtl="0">
              <a:lnSpc>
                <a:spcPct val="100000"/>
              </a:lnSpc>
              <a:spcBef>
                <a:spcPts val="1000"/>
              </a:spcBef>
              <a:spcAft>
                <a:spcPts val="0"/>
              </a:spcAft>
              <a:buSzPts val="2400"/>
              <a:buChar char="▪"/>
            </a:pPr>
            <a:r>
              <a:rPr lang="fr-FR" dirty="0"/>
              <a:t>Sélectionner au moins 3 structures de notification des </a:t>
            </a:r>
            <a:br>
              <a:rPr lang="fr-FR" dirty="0"/>
            </a:br>
            <a:r>
              <a:rPr lang="fr-FR" dirty="0"/>
              <a:t>maladies à visiter</a:t>
            </a:r>
            <a:endParaRPr dirty="0"/>
          </a:p>
          <a:p>
            <a:pPr marL="685800" lvl="1" indent="-228600" algn="l" rtl="0">
              <a:lnSpc>
                <a:spcPct val="100000"/>
              </a:lnSpc>
              <a:spcBef>
                <a:spcPts val="1000"/>
              </a:spcBef>
              <a:spcAft>
                <a:spcPts val="0"/>
              </a:spcAft>
              <a:buSzPts val="2400"/>
              <a:buChar char="▪"/>
            </a:pPr>
            <a:r>
              <a:rPr lang="fr-FR" dirty="0"/>
              <a:t>Dans chaque structure, interroger le personnel clé et examiner les journaux de bord, les formulaires de rapport de cas remplis et les rapports hebdomadaires</a:t>
            </a:r>
            <a:endParaRPr dirty="0"/>
          </a:p>
          <a:p>
            <a:pPr marL="685800" lvl="1" indent="-228600" algn="l" rtl="0">
              <a:lnSpc>
                <a:spcPct val="100000"/>
              </a:lnSpc>
              <a:spcBef>
                <a:spcPts val="1000"/>
              </a:spcBef>
              <a:spcAft>
                <a:spcPts val="0"/>
              </a:spcAft>
              <a:buSzPts val="2400"/>
              <a:buChar char="▪"/>
            </a:pPr>
            <a:r>
              <a:rPr lang="fr-FR" dirty="0"/>
              <a:t>Remplir les 5 sections du formulaire d'audit de la qualité des données. Modifier les questions/métriques si nécessaire.</a:t>
            </a:r>
            <a:endParaRPr dirty="0"/>
          </a:p>
        </p:txBody>
      </p:sp>
      <p:sp>
        <p:nvSpPr>
          <p:cNvPr id="2" name="Google Shape;412;p17">
            <a:extLst>
              <a:ext uri="{FF2B5EF4-FFF2-40B4-BE49-F238E27FC236}">
                <a16:creationId xmlns:a16="http://schemas.microsoft.com/office/drawing/2014/main" id="{40F7E46E-A5B5-8227-8C2F-B9DEF26C1587}"/>
              </a:ext>
            </a:extLst>
          </p:cNvPr>
          <p:cNvSpPr txBox="1">
            <a:spLocks/>
          </p:cNvSpPr>
          <p:nvPr/>
        </p:nvSpPr>
        <p:spPr>
          <a:xfrm>
            <a:off x="838199" y="457200"/>
            <a:ext cx="11145253"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dirty="0">
                <a:latin typeface="Franklin Gothic Medium" panose="020B0603020102020204" pitchFamily="34" charset="0"/>
              </a:rPr>
              <a:t>Audit de la qualité des données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19"/>
          <p:cNvSpPr txBox="1">
            <a:spLocks noGrp="1"/>
          </p:cNvSpPr>
          <p:nvPr>
            <p:ph type="body" idx="1"/>
          </p:nvPr>
        </p:nvSpPr>
        <p:spPr>
          <a:xfrm>
            <a:off x="838200" y="1594971"/>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400"/>
              <a:buNone/>
            </a:pPr>
            <a:r>
              <a:rPr lang="fr-FR" sz="2400" dirty="0"/>
              <a:t>Si vous procédez à des audits de la qualité des données et que vous fournissez un feedback qui permet d'améliorer les rapports de surveillance, comment cela peut-il affecter vos données ?</a:t>
            </a:r>
            <a:endParaRPr dirty="0"/>
          </a:p>
          <a:p>
            <a:pPr marL="0" lvl="0" indent="0" algn="ctr" rtl="0">
              <a:lnSpc>
                <a:spcPct val="100000"/>
              </a:lnSpc>
              <a:spcBef>
                <a:spcPts val="1000"/>
              </a:spcBef>
              <a:spcAft>
                <a:spcPts val="0"/>
              </a:spcAft>
              <a:buClr>
                <a:schemeClr val="dk1"/>
              </a:buClr>
              <a:buSzPts val="2400"/>
              <a:buNone/>
            </a:pPr>
            <a:endParaRPr sz="2400" dirty="0"/>
          </a:p>
        </p:txBody>
      </p:sp>
      <p:pic>
        <p:nvPicPr>
          <p:cNvPr id="428" name="Google Shape;428;p19" descr="Magnifying glass showing decling performance"/>
          <p:cNvPicPr preferRelativeResize="0"/>
          <p:nvPr/>
        </p:nvPicPr>
        <p:blipFill rotWithShape="1">
          <a:blip r:embed="rId3">
            <a:alphaModFix/>
          </a:blip>
          <a:srcRect r="14594"/>
          <a:stretch/>
        </p:blipFill>
        <p:spPr>
          <a:xfrm>
            <a:off x="3879970" y="2942062"/>
            <a:ext cx="4432060" cy="3458738"/>
          </a:xfrm>
          <a:prstGeom prst="rect">
            <a:avLst/>
          </a:prstGeom>
          <a:noFill/>
          <a:ln w="12700" cap="flat" cmpd="sng">
            <a:solidFill>
              <a:schemeClr val="tx1"/>
            </a:solidFill>
            <a:prstDash val="solid"/>
            <a:round/>
            <a:headEnd type="none" w="sm" len="sm"/>
            <a:tailEnd type="none" w="sm" len="sm"/>
          </a:ln>
        </p:spPr>
      </p:pic>
      <p:sp>
        <p:nvSpPr>
          <p:cNvPr id="429" name="Google Shape;429;p19"/>
          <p:cNvSpPr txBox="1"/>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400"/>
              <a:buFont typeface="Libre Franklin Medium"/>
              <a:buNone/>
            </a:pPr>
            <a:r>
              <a:rPr lang="fr-FR" sz="4400" dirty="0">
                <a:solidFill>
                  <a:schemeClr val="dk1"/>
                </a:solidFill>
                <a:latin typeface="Franklin Gothic Medium" panose="020B0603020102020204" pitchFamily="34" charset="0"/>
                <a:ea typeface="Libre Franklin Medium"/>
                <a:cs typeface="Libre Franklin Medium"/>
                <a:sym typeface="Libre Franklin Medium"/>
              </a:rPr>
              <a:t>Importance des audits de la </a:t>
            </a:r>
            <a:br>
              <a:rPr lang="fr-FR" sz="4400" dirty="0">
                <a:solidFill>
                  <a:schemeClr val="dk1"/>
                </a:solidFill>
                <a:latin typeface="Franklin Gothic Medium" panose="020B0603020102020204" pitchFamily="34" charset="0"/>
                <a:ea typeface="Libre Franklin Medium"/>
                <a:cs typeface="Libre Franklin Medium"/>
                <a:sym typeface="Libre Franklin Medium"/>
              </a:rPr>
            </a:br>
            <a:r>
              <a:rPr lang="fr-FR" sz="4400" dirty="0">
                <a:solidFill>
                  <a:schemeClr val="dk1"/>
                </a:solidFill>
                <a:latin typeface="Franklin Gothic Medium" panose="020B0603020102020204" pitchFamily="34" charset="0"/>
                <a:ea typeface="Libre Franklin Medium"/>
                <a:cs typeface="Libre Franklin Medium"/>
                <a:sym typeface="Libre Franklin Medium"/>
              </a:rPr>
              <a:t>qualité des données</a:t>
            </a:r>
            <a:endParaRPr dirty="0">
              <a:latin typeface="Franklin Gothic Medium" panose="020B06030201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sz="2800" dirty="0">
                <a:latin typeface="Arial"/>
                <a:ea typeface="Arial"/>
                <a:cs typeface="Arial"/>
                <a:sym typeface="Arial"/>
              </a:rPr>
              <a:t>Vous aidera à :</a:t>
            </a:r>
            <a:endParaRPr dirty="0"/>
          </a:p>
          <a:p>
            <a:pPr marL="685800" lvl="1" indent="-228600" algn="l" rtl="0">
              <a:lnSpc>
                <a:spcPct val="100000"/>
              </a:lnSpc>
              <a:spcBef>
                <a:spcPts val="1100"/>
              </a:spcBef>
              <a:spcAft>
                <a:spcPts val="0"/>
              </a:spcAft>
              <a:buSzPts val="2400"/>
              <a:buChar char="▪"/>
            </a:pPr>
            <a:r>
              <a:rPr lang="fr-FR" dirty="0">
                <a:latin typeface="Arial"/>
                <a:ea typeface="Arial"/>
                <a:cs typeface="Arial"/>
                <a:sym typeface="Arial"/>
              </a:rPr>
              <a:t>Mener les activités de terrain</a:t>
            </a:r>
            <a:endParaRPr dirty="0"/>
          </a:p>
          <a:p>
            <a:pPr marL="685800" lvl="1" indent="-228600" algn="l" rtl="0">
              <a:lnSpc>
                <a:spcPct val="100000"/>
              </a:lnSpc>
              <a:spcBef>
                <a:spcPts val="1100"/>
              </a:spcBef>
              <a:spcAft>
                <a:spcPts val="0"/>
              </a:spcAft>
              <a:buSzPts val="2400"/>
              <a:buChar char="▪"/>
            </a:pPr>
            <a:r>
              <a:rPr lang="fr-FR" dirty="0"/>
              <a:t>Vous </a:t>
            </a:r>
            <a:r>
              <a:rPr lang="fr-FR" dirty="0">
                <a:latin typeface="Arial"/>
                <a:ea typeface="Arial"/>
                <a:cs typeface="Arial"/>
                <a:sym typeface="Arial"/>
              </a:rPr>
              <a:t>réparer pour l'atelier 2</a:t>
            </a:r>
            <a:endParaRPr dirty="0"/>
          </a:p>
          <a:p>
            <a:pPr marL="228600" lvl="0" indent="-50800" algn="l" rtl="0">
              <a:lnSpc>
                <a:spcPct val="100000"/>
              </a:lnSpc>
              <a:spcBef>
                <a:spcPts val="1100"/>
              </a:spcBef>
              <a:spcAft>
                <a:spcPts val="0"/>
              </a:spcAft>
              <a:buClr>
                <a:schemeClr val="dk1"/>
              </a:buClr>
              <a:buSzPts val="2800"/>
              <a:buNone/>
            </a:pPr>
            <a:endParaRPr dirty="0"/>
          </a:p>
        </p:txBody>
      </p:sp>
      <p:sp>
        <p:nvSpPr>
          <p:cNvPr id="294" name="Google Shape;294;p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Guide d'activités de terrain</a:t>
            </a:r>
            <a:endParaRPr dirty="0">
              <a:latin typeface="Franklin Gothic Medium" panose="020B0603020102020204" pitchFamily="34" charset="0"/>
            </a:endParaRPr>
          </a:p>
        </p:txBody>
      </p:sp>
      <p:pic>
        <p:nvPicPr>
          <p:cNvPr id="3" name="Picture 2">
            <a:extLst>
              <a:ext uri="{FF2B5EF4-FFF2-40B4-BE49-F238E27FC236}">
                <a16:creationId xmlns:a16="http://schemas.microsoft.com/office/drawing/2014/main" id="{4EFD9166-2E76-5BDE-99C5-CE9E88BB2378}"/>
              </a:ext>
            </a:extLst>
          </p:cNvPr>
          <p:cNvPicPr>
            <a:picLocks noChangeAspect="1"/>
          </p:cNvPicPr>
          <p:nvPr/>
        </p:nvPicPr>
        <p:blipFill>
          <a:blip r:embed="rId3"/>
          <a:stretch>
            <a:fillRect/>
          </a:stretch>
        </p:blipFill>
        <p:spPr>
          <a:xfrm>
            <a:off x="7338402" y="1417287"/>
            <a:ext cx="3589244" cy="4680219"/>
          </a:xfrm>
          <a:prstGeom prst="rect">
            <a:avLst/>
          </a:prstGeom>
          <a:ln w="12700">
            <a:solidFill>
              <a:schemeClr val="tx1"/>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20"/>
          <p:cNvSpPr txBox="1">
            <a:spLocks noGrp="1"/>
          </p:cNvSpPr>
          <p:nvPr>
            <p:ph type="body" idx="1"/>
          </p:nvPr>
        </p:nvSpPr>
        <p:spPr>
          <a:xfrm>
            <a:off x="5109028" y="1478857"/>
            <a:ext cx="6065653" cy="4639309"/>
          </a:xfrm>
          <a:prstGeom prst="rect">
            <a:avLst/>
          </a:prstGeom>
          <a:solidFill>
            <a:schemeClr val="lt1"/>
          </a:solid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Feuille de travail personnalisable de l’ AQD pour faciliter l'examen de chaque </a:t>
            </a:r>
            <a:r>
              <a:rPr lang="en-US" dirty="0"/>
              <a:t>structure sanitaire</a:t>
            </a:r>
            <a:endParaRPr dirty="0"/>
          </a:p>
          <a:p>
            <a:pPr marL="685800" lvl="1" indent="-228600" algn="l" rtl="0">
              <a:lnSpc>
                <a:spcPct val="100000"/>
              </a:lnSpc>
              <a:spcBef>
                <a:spcPts val="1000"/>
              </a:spcBef>
              <a:spcAft>
                <a:spcPts val="0"/>
              </a:spcAft>
              <a:buSzPts val="2400"/>
              <a:buChar char="▪"/>
            </a:pPr>
            <a:r>
              <a:rPr lang="fr-FR" dirty="0"/>
              <a:t>Informations clés</a:t>
            </a:r>
            <a:endParaRPr dirty="0"/>
          </a:p>
          <a:p>
            <a:pPr marL="685800" lvl="1" indent="-228600" algn="l" rtl="0">
              <a:lnSpc>
                <a:spcPct val="100000"/>
              </a:lnSpc>
              <a:spcBef>
                <a:spcPts val="1000"/>
              </a:spcBef>
              <a:spcAft>
                <a:spcPts val="0"/>
              </a:spcAft>
              <a:buSzPts val="2400"/>
              <a:buChar char="▪"/>
            </a:pPr>
            <a:r>
              <a:rPr lang="fr-FR" dirty="0"/>
              <a:t>Examiner les 5 domaines de surveillance</a:t>
            </a:r>
            <a:endParaRPr dirty="0"/>
          </a:p>
          <a:p>
            <a:pPr marL="1143000" lvl="2" indent="-228600" algn="l" rtl="0">
              <a:lnSpc>
                <a:spcPct val="100000"/>
              </a:lnSpc>
              <a:spcBef>
                <a:spcPts val="1000"/>
              </a:spcBef>
              <a:spcAft>
                <a:spcPts val="0"/>
              </a:spcAft>
              <a:buSzPts val="2000"/>
              <a:buChar char="‒"/>
            </a:pPr>
            <a:r>
              <a:rPr lang="fr-FR" dirty="0"/>
              <a:t>Adapter les questions à </a:t>
            </a:r>
            <a:r>
              <a:rPr lang="en-US" dirty="0"/>
              <a:t>la structure</a:t>
            </a:r>
            <a:endParaRPr dirty="0"/>
          </a:p>
          <a:p>
            <a:pPr marL="1143000" lvl="2" indent="-228600" algn="l" rtl="0">
              <a:lnSpc>
                <a:spcPct val="100000"/>
              </a:lnSpc>
              <a:spcBef>
                <a:spcPts val="1000"/>
              </a:spcBef>
              <a:spcAft>
                <a:spcPts val="0"/>
              </a:spcAft>
              <a:buSzPts val="2000"/>
              <a:buChar char="‒"/>
            </a:pPr>
            <a:r>
              <a:rPr lang="fr-FR" dirty="0"/>
              <a:t>Faire la mise à jour de la liste des maladies à déclaration obligatoire</a:t>
            </a:r>
            <a:endParaRPr dirty="0"/>
          </a:p>
          <a:p>
            <a:pPr marL="228600" lvl="0" indent="-50800" algn="l" rtl="0">
              <a:lnSpc>
                <a:spcPct val="100000"/>
              </a:lnSpc>
              <a:spcBef>
                <a:spcPts val="1000"/>
              </a:spcBef>
              <a:spcAft>
                <a:spcPts val="0"/>
              </a:spcAft>
              <a:buClr>
                <a:schemeClr val="dk1"/>
              </a:buClr>
              <a:buSzPts val="2800"/>
              <a:buNone/>
            </a:pPr>
            <a:endParaRPr dirty="0"/>
          </a:p>
        </p:txBody>
      </p:sp>
      <p:sp>
        <p:nvSpPr>
          <p:cNvPr id="436" name="Google Shape;436;p2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Audit de la qualité des données (1/2)</a:t>
            </a:r>
            <a:endParaRPr dirty="0">
              <a:latin typeface="Franklin Gothic Medium" panose="020B0603020102020204" pitchFamily="34" charset="0"/>
            </a:endParaRPr>
          </a:p>
        </p:txBody>
      </p:sp>
      <p:pic>
        <p:nvPicPr>
          <p:cNvPr id="3" name="Picture 2">
            <a:extLst>
              <a:ext uri="{FF2B5EF4-FFF2-40B4-BE49-F238E27FC236}">
                <a16:creationId xmlns:a16="http://schemas.microsoft.com/office/drawing/2014/main" id="{23AD3C23-ADCB-0426-9438-47C0853C0EE2}"/>
              </a:ext>
            </a:extLst>
          </p:cNvPr>
          <p:cNvPicPr>
            <a:picLocks noChangeAspect="1"/>
          </p:cNvPicPr>
          <p:nvPr/>
        </p:nvPicPr>
        <p:blipFill>
          <a:blip r:embed="rId3"/>
          <a:stretch>
            <a:fillRect/>
          </a:stretch>
        </p:blipFill>
        <p:spPr>
          <a:xfrm>
            <a:off x="588081" y="1467156"/>
            <a:ext cx="4300008" cy="5103670"/>
          </a:xfrm>
          <a:prstGeom prst="rect">
            <a:avLst/>
          </a:prstGeom>
          <a:ln w="12700">
            <a:solidFill>
              <a:schemeClr val="tx1"/>
            </a:solid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21"/>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Audit de la qualité des données (2/2)</a:t>
            </a:r>
            <a:endParaRPr dirty="0">
              <a:latin typeface="Franklin Gothic Medium" panose="020B0603020102020204" pitchFamily="34" charset="0"/>
            </a:endParaRPr>
          </a:p>
        </p:txBody>
      </p:sp>
      <p:sp>
        <p:nvSpPr>
          <p:cNvPr id="444" name="Google Shape;444;p21"/>
          <p:cNvSpPr/>
          <p:nvPr/>
        </p:nvSpPr>
        <p:spPr>
          <a:xfrm>
            <a:off x="377974" y="2461175"/>
            <a:ext cx="4577700" cy="3104100"/>
          </a:xfrm>
          <a:prstGeom prst="roundRect">
            <a:avLst>
              <a:gd name="adj" fmla="val 16667"/>
            </a:avLst>
          </a:prstGeom>
          <a:solidFill>
            <a:schemeClr val="lt1"/>
          </a:solidFill>
          <a:ln w="76200" cap="flat" cmpd="sng">
            <a:solidFill>
              <a:srgbClr val="00953A"/>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457200" algn="l" rtl="0">
              <a:spcBef>
                <a:spcPts val="0"/>
              </a:spcBef>
              <a:spcAft>
                <a:spcPts val="0"/>
              </a:spcAft>
              <a:buClr>
                <a:schemeClr val="dk1"/>
              </a:buClr>
              <a:buSzPts val="2400"/>
              <a:buFont typeface="Arial"/>
              <a:buAutoNum type="arabicPeriod"/>
            </a:pPr>
            <a:r>
              <a:rPr lang="fr-FR" sz="2400" dirty="0">
                <a:solidFill>
                  <a:schemeClr val="dk1"/>
                </a:solidFill>
                <a:latin typeface="Arial"/>
                <a:ea typeface="Arial"/>
                <a:cs typeface="Arial"/>
                <a:sym typeface="Arial"/>
              </a:rPr>
              <a:t>Collecte de données</a:t>
            </a:r>
            <a:endParaRPr dirty="0"/>
          </a:p>
          <a:p>
            <a:pPr marL="457200" marR="0" lvl="0" indent="-457200" algn="l" rtl="0">
              <a:spcBef>
                <a:spcPts val="0"/>
              </a:spcBef>
              <a:spcAft>
                <a:spcPts val="0"/>
              </a:spcAft>
              <a:buClr>
                <a:schemeClr val="dk1"/>
              </a:buClr>
              <a:buSzPts val="2400"/>
              <a:buFont typeface="Arial"/>
              <a:buAutoNum type="arabicPeriod"/>
            </a:pPr>
            <a:r>
              <a:rPr lang="fr-FR" sz="2400" dirty="0">
                <a:solidFill>
                  <a:schemeClr val="dk1"/>
                </a:solidFill>
                <a:latin typeface="Arial"/>
                <a:ea typeface="Arial"/>
                <a:cs typeface="Arial"/>
                <a:sym typeface="Arial"/>
              </a:rPr>
              <a:t>Confirmation </a:t>
            </a:r>
            <a:r>
              <a:rPr lang="fr-FR" sz="2400" dirty="0">
                <a:solidFill>
                  <a:schemeClr val="dk1"/>
                </a:solidFill>
              </a:rPr>
              <a:t>de</a:t>
            </a:r>
            <a:r>
              <a:rPr lang="fr-FR" sz="2400" dirty="0">
                <a:solidFill>
                  <a:schemeClr val="dk1"/>
                </a:solidFill>
                <a:latin typeface="Arial"/>
                <a:ea typeface="Arial"/>
                <a:cs typeface="Arial"/>
                <a:sym typeface="Arial"/>
              </a:rPr>
              <a:t> laboratoire</a:t>
            </a:r>
            <a:endParaRPr dirty="0"/>
          </a:p>
          <a:p>
            <a:pPr marL="457200" marR="0" lvl="0" indent="-457200" algn="l" rtl="0">
              <a:spcBef>
                <a:spcPts val="0"/>
              </a:spcBef>
              <a:spcAft>
                <a:spcPts val="0"/>
              </a:spcAft>
              <a:buClr>
                <a:schemeClr val="dk1"/>
              </a:buClr>
              <a:buSzPts val="2400"/>
              <a:buFont typeface="Arial"/>
              <a:buAutoNum type="arabicPeriod"/>
            </a:pPr>
            <a:r>
              <a:rPr lang="fr-FR" sz="2400" dirty="0">
                <a:solidFill>
                  <a:schemeClr val="dk1"/>
                </a:solidFill>
              </a:rPr>
              <a:t>Révision</a:t>
            </a:r>
            <a:r>
              <a:rPr lang="fr-FR" sz="2400" dirty="0">
                <a:solidFill>
                  <a:schemeClr val="dk1"/>
                </a:solidFill>
                <a:latin typeface="Arial"/>
                <a:ea typeface="Arial"/>
                <a:cs typeface="Arial"/>
                <a:sym typeface="Arial"/>
              </a:rPr>
              <a:t> des données</a:t>
            </a:r>
            <a:endParaRPr dirty="0"/>
          </a:p>
          <a:p>
            <a:pPr marL="457200" marR="0" lvl="0" indent="-457200" algn="l" rtl="0">
              <a:spcBef>
                <a:spcPts val="0"/>
              </a:spcBef>
              <a:spcAft>
                <a:spcPts val="0"/>
              </a:spcAft>
              <a:buClr>
                <a:schemeClr val="dk1"/>
              </a:buClr>
              <a:buSzPts val="2400"/>
              <a:buFont typeface="Arial"/>
              <a:buAutoNum type="arabicPeriod"/>
            </a:pPr>
            <a:r>
              <a:rPr lang="fr-FR" sz="2400" dirty="0">
                <a:solidFill>
                  <a:schemeClr val="dk1"/>
                </a:solidFill>
                <a:latin typeface="Arial"/>
                <a:ea typeface="Arial"/>
                <a:cs typeface="Arial"/>
                <a:sym typeface="Arial"/>
              </a:rPr>
              <a:t>Analyse et interprét</a:t>
            </a:r>
            <a:r>
              <a:rPr lang="fr-FR" sz="2400" dirty="0">
                <a:solidFill>
                  <a:schemeClr val="dk1"/>
                </a:solidFill>
              </a:rPr>
              <a:t>ation</a:t>
            </a:r>
            <a:endParaRPr dirty="0"/>
          </a:p>
          <a:p>
            <a:pPr marL="457200" marR="0" lvl="0" indent="-457200" algn="l" rtl="0">
              <a:spcBef>
                <a:spcPts val="0"/>
              </a:spcBef>
              <a:spcAft>
                <a:spcPts val="0"/>
              </a:spcAft>
              <a:buClr>
                <a:schemeClr val="dk1"/>
              </a:buClr>
              <a:buSzPts val="2400"/>
              <a:buFont typeface="Arial"/>
              <a:buAutoNum type="arabicPeriod"/>
            </a:pPr>
            <a:r>
              <a:rPr lang="fr-FR" sz="2400" dirty="0">
                <a:solidFill>
                  <a:schemeClr val="dk1"/>
                </a:solidFill>
              </a:rPr>
              <a:t>Communication d</a:t>
            </a:r>
            <a:r>
              <a:rPr lang="fr-FR" sz="2400" dirty="0">
                <a:solidFill>
                  <a:schemeClr val="dk1"/>
                </a:solidFill>
                <a:latin typeface="Arial"/>
                <a:ea typeface="Arial"/>
                <a:cs typeface="Arial"/>
                <a:sym typeface="Arial"/>
              </a:rPr>
              <a:t>es données</a:t>
            </a:r>
            <a:endParaRPr dirty="0"/>
          </a:p>
        </p:txBody>
      </p:sp>
      <p:pic>
        <p:nvPicPr>
          <p:cNvPr id="3" name="Picture 2">
            <a:extLst>
              <a:ext uri="{FF2B5EF4-FFF2-40B4-BE49-F238E27FC236}">
                <a16:creationId xmlns:a16="http://schemas.microsoft.com/office/drawing/2014/main" id="{B52709F8-D643-C2FC-2C8A-FAC0B8D763E4}"/>
              </a:ext>
            </a:extLst>
          </p:cNvPr>
          <p:cNvPicPr>
            <a:picLocks noChangeAspect="1"/>
          </p:cNvPicPr>
          <p:nvPr/>
        </p:nvPicPr>
        <p:blipFill>
          <a:blip r:embed="rId3"/>
          <a:stretch>
            <a:fillRect/>
          </a:stretch>
        </p:blipFill>
        <p:spPr>
          <a:xfrm>
            <a:off x="5764428" y="1386816"/>
            <a:ext cx="4577700" cy="4700867"/>
          </a:xfrm>
          <a:prstGeom prst="rect">
            <a:avLst/>
          </a:prstGeom>
        </p:spPr>
      </p:pic>
      <p:sp>
        <p:nvSpPr>
          <p:cNvPr id="446" name="Google Shape;446;p21"/>
          <p:cNvSpPr/>
          <p:nvPr/>
        </p:nvSpPr>
        <p:spPr>
          <a:xfrm>
            <a:off x="5780757" y="4670623"/>
            <a:ext cx="4474594" cy="1335066"/>
          </a:xfrm>
          <a:prstGeom prst="rect">
            <a:avLst/>
          </a:prstGeom>
          <a:noFill/>
          <a:ln w="76200" cap="flat" cmpd="sng">
            <a:solidFill>
              <a:srgbClr val="F79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graphicFrame>
        <p:nvGraphicFramePr>
          <p:cNvPr id="453" name="Google Shape;453;p22"/>
          <p:cNvGraphicFramePr/>
          <p:nvPr/>
        </p:nvGraphicFramePr>
        <p:xfrm>
          <a:off x="3792290" y="2306782"/>
          <a:ext cx="5852150" cy="3713025"/>
        </p:xfrm>
        <a:graphic>
          <a:graphicData uri="http://schemas.openxmlformats.org/drawingml/2006/table">
            <a:tbl>
              <a:tblPr>
                <a:noFill/>
                <a:tableStyleId>{E538AC03-A1C8-4ED1-BF23-4DCFFBDF04EE}</a:tableStyleId>
              </a:tblPr>
              <a:tblGrid>
                <a:gridCol w="2890825">
                  <a:extLst>
                    <a:ext uri="{9D8B030D-6E8A-4147-A177-3AD203B41FA5}">
                      <a16:colId xmlns:a16="http://schemas.microsoft.com/office/drawing/2014/main" val="20000"/>
                    </a:ext>
                  </a:extLst>
                </a:gridCol>
                <a:gridCol w="2961325">
                  <a:extLst>
                    <a:ext uri="{9D8B030D-6E8A-4147-A177-3AD203B41FA5}">
                      <a16:colId xmlns:a16="http://schemas.microsoft.com/office/drawing/2014/main" val="20001"/>
                    </a:ext>
                  </a:extLst>
                </a:gridCol>
              </a:tblGrid>
              <a:tr h="1828800">
                <a:tc>
                  <a:txBody>
                    <a:bodyPr/>
                    <a:lstStyle/>
                    <a:p>
                      <a:pPr marL="0" marR="0" lvl="0" indent="0" algn="ctr" rtl="0">
                        <a:lnSpc>
                          <a:spcPct val="115000"/>
                        </a:lnSpc>
                        <a:spcBef>
                          <a:spcPts val="0"/>
                        </a:spcBef>
                        <a:spcAft>
                          <a:spcPts val="0"/>
                        </a:spcAft>
                        <a:buNone/>
                      </a:pPr>
                      <a:endParaRPr sz="2800" b="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endParaRPr sz="2800" b="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884225">
                <a:tc>
                  <a:txBody>
                    <a:bodyPr/>
                    <a:lstStyle/>
                    <a:p>
                      <a:pPr marL="0" marR="0" lvl="0" indent="0" algn="ctr" rtl="0">
                        <a:lnSpc>
                          <a:spcPct val="115000"/>
                        </a:lnSpc>
                        <a:spcBef>
                          <a:spcPts val="0"/>
                        </a:spcBef>
                        <a:spcAft>
                          <a:spcPts val="0"/>
                        </a:spcAft>
                        <a:buNone/>
                      </a:pPr>
                      <a:endParaRPr sz="2800" b="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endParaRPr sz="2800" b="0">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54" name="Google Shape;454;p22"/>
          <p:cNvSpPr/>
          <p:nvPr/>
        </p:nvSpPr>
        <p:spPr>
          <a:xfrm>
            <a:off x="2040511" y="3077790"/>
            <a:ext cx="138371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dirty="0">
                <a:solidFill>
                  <a:schemeClr val="dk1"/>
                </a:solidFill>
                <a:latin typeface="Arial"/>
                <a:ea typeface="Arial"/>
                <a:cs typeface="Arial"/>
                <a:sym typeface="Arial"/>
              </a:rPr>
              <a:t>Interne</a:t>
            </a:r>
            <a:endParaRPr sz="2800" b="1" dirty="0">
              <a:solidFill>
                <a:schemeClr val="dk1"/>
              </a:solidFill>
              <a:latin typeface="Arial"/>
              <a:ea typeface="Arial"/>
              <a:cs typeface="Arial"/>
              <a:sym typeface="Arial"/>
            </a:endParaRPr>
          </a:p>
        </p:txBody>
      </p:sp>
      <p:sp>
        <p:nvSpPr>
          <p:cNvPr id="455" name="Google Shape;455;p22"/>
          <p:cNvSpPr/>
          <p:nvPr/>
        </p:nvSpPr>
        <p:spPr>
          <a:xfrm>
            <a:off x="1981200" y="4876800"/>
            <a:ext cx="150393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800" b="1">
                <a:solidFill>
                  <a:schemeClr val="dk1"/>
                </a:solidFill>
                <a:latin typeface="Arial"/>
                <a:ea typeface="Arial"/>
                <a:cs typeface="Arial"/>
                <a:sym typeface="Arial"/>
              </a:rPr>
              <a:t>Externe</a:t>
            </a:r>
            <a:endParaRPr sz="2800" b="1">
              <a:solidFill>
                <a:schemeClr val="dk1"/>
              </a:solidFill>
              <a:latin typeface="Arial"/>
              <a:ea typeface="Arial"/>
              <a:cs typeface="Arial"/>
              <a:sym typeface="Arial"/>
            </a:endParaRPr>
          </a:p>
        </p:txBody>
      </p:sp>
      <p:sp>
        <p:nvSpPr>
          <p:cNvPr id="456" name="Google Shape;456;p22"/>
          <p:cNvSpPr/>
          <p:nvPr/>
        </p:nvSpPr>
        <p:spPr>
          <a:xfrm>
            <a:off x="3708948" y="1535752"/>
            <a:ext cx="3063605"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a:solidFill>
                  <a:schemeClr val="dk1"/>
                </a:solidFill>
                <a:latin typeface="Arial"/>
                <a:ea typeface="Arial"/>
                <a:cs typeface="Arial"/>
                <a:sym typeface="Arial"/>
              </a:rPr>
              <a:t>Utile</a:t>
            </a:r>
            <a:endParaRPr/>
          </a:p>
          <a:p>
            <a:pPr marL="0" marR="0" lvl="0" indent="0" algn="ctr" rtl="0">
              <a:spcBef>
                <a:spcPts val="0"/>
              </a:spcBef>
              <a:spcAft>
                <a:spcPts val="0"/>
              </a:spcAft>
              <a:buNone/>
            </a:pPr>
            <a:r>
              <a:rPr lang="fr-FR" sz="1600">
                <a:solidFill>
                  <a:schemeClr val="dk1"/>
                </a:solidFill>
                <a:latin typeface="Arial"/>
                <a:ea typeface="Arial"/>
                <a:cs typeface="Arial"/>
                <a:sym typeface="Arial"/>
              </a:rPr>
              <a:t>à la réalisation des objectifs</a:t>
            </a:r>
            <a:endParaRPr sz="1600">
              <a:solidFill>
                <a:schemeClr val="dk1"/>
              </a:solidFill>
              <a:latin typeface="Arial"/>
              <a:ea typeface="Arial"/>
              <a:cs typeface="Arial"/>
              <a:sym typeface="Arial"/>
            </a:endParaRPr>
          </a:p>
        </p:txBody>
      </p:sp>
      <p:sp>
        <p:nvSpPr>
          <p:cNvPr id="457" name="Google Shape;457;p22"/>
          <p:cNvSpPr/>
          <p:nvPr/>
        </p:nvSpPr>
        <p:spPr>
          <a:xfrm>
            <a:off x="6827981" y="1516559"/>
            <a:ext cx="2702984"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2800" b="1" dirty="0">
                <a:solidFill>
                  <a:schemeClr val="dk1"/>
                </a:solidFill>
                <a:latin typeface="Arial"/>
                <a:ea typeface="Arial"/>
                <a:cs typeface="Arial"/>
                <a:sym typeface="Arial"/>
              </a:rPr>
              <a:t>Nociv</a:t>
            </a:r>
            <a:r>
              <a:rPr lang="fr-FR" sz="2800" b="1" dirty="0">
                <a:solidFill>
                  <a:schemeClr val="dk1"/>
                </a:solidFill>
              </a:rPr>
              <a:t>e</a:t>
            </a:r>
            <a:endParaRPr lang="fr-FR" dirty="0"/>
          </a:p>
          <a:p>
            <a:pPr marL="0" marR="0" lvl="0" indent="0" algn="ctr" rtl="0">
              <a:spcBef>
                <a:spcPts val="0"/>
              </a:spcBef>
              <a:spcAft>
                <a:spcPts val="0"/>
              </a:spcAft>
              <a:buNone/>
            </a:pPr>
            <a:r>
              <a:rPr lang="fr-FR" sz="1600" dirty="0">
                <a:solidFill>
                  <a:schemeClr val="dk1"/>
                </a:solidFill>
                <a:latin typeface="Arial"/>
                <a:ea typeface="Arial"/>
                <a:cs typeface="Arial"/>
                <a:sym typeface="Arial"/>
              </a:rPr>
              <a:t>à la réalisation des objectifs</a:t>
            </a:r>
            <a:endParaRPr sz="1800" dirty="0">
              <a:solidFill>
                <a:schemeClr val="dk1"/>
              </a:solidFill>
              <a:latin typeface="Arial"/>
              <a:ea typeface="Arial"/>
              <a:cs typeface="Arial"/>
              <a:sym typeface="Arial"/>
            </a:endParaRPr>
          </a:p>
        </p:txBody>
      </p:sp>
      <p:graphicFrame>
        <p:nvGraphicFramePr>
          <p:cNvPr id="458" name="Google Shape;458;p22"/>
          <p:cNvGraphicFramePr/>
          <p:nvPr/>
        </p:nvGraphicFramePr>
        <p:xfrm>
          <a:off x="3795339" y="2304143"/>
          <a:ext cx="2890825" cy="1828800"/>
        </p:xfrm>
        <a:graphic>
          <a:graphicData uri="http://schemas.openxmlformats.org/drawingml/2006/table">
            <a:tbl>
              <a:tblPr>
                <a:noFill/>
                <a:tableStyleId>{E538AC03-A1C8-4ED1-BF23-4DCFFBDF04EE}</a:tableStyleId>
              </a:tblPr>
              <a:tblGrid>
                <a:gridCol w="2890825">
                  <a:extLst>
                    <a:ext uri="{9D8B030D-6E8A-4147-A177-3AD203B41FA5}">
                      <a16:colId xmlns:a16="http://schemas.microsoft.com/office/drawing/2014/main" val="20000"/>
                    </a:ext>
                  </a:extLst>
                </a:gridCol>
              </a:tblGrid>
              <a:tr h="1828800">
                <a:tc>
                  <a:txBody>
                    <a:bodyPr/>
                    <a:lstStyle/>
                    <a:p>
                      <a:pPr marL="0" marR="0" lvl="0" indent="0" algn="ctr" rtl="0">
                        <a:lnSpc>
                          <a:spcPct val="115000"/>
                        </a:lnSpc>
                        <a:spcBef>
                          <a:spcPts val="0"/>
                        </a:spcBef>
                        <a:spcAft>
                          <a:spcPts val="0"/>
                        </a:spcAft>
                        <a:buNone/>
                      </a:pPr>
                      <a:r>
                        <a:rPr lang="fr-FR" sz="4000" b="1">
                          <a:solidFill>
                            <a:srgbClr val="109648"/>
                          </a:solidFill>
                        </a:rPr>
                        <a:t>F</a:t>
                      </a:r>
                      <a:endParaRPr/>
                    </a:p>
                    <a:p>
                      <a:pPr marL="0" marR="0" lvl="0" indent="0" algn="ctr" rtl="0">
                        <a:lnSpc>
                          <a:spcPct val="115000"/>
                        </a:lnSpc>
                        <a:spcBef>
                          <a:spcPts val="0"/>
                        </a:spcBef>
                        <a:spcAft>
                          <a:spcPts val="0"/>
                        </a:spcAft>
                        <a:buNone/>
                      </a:pPr>
                      <a:r>
                        <a:rPr lang="fr-FR" sz="2800">
                          <a:solidFill>
                            <a:schemeClr val="dk1"/>
                          </a:solidFill>
                        </a:rPr>
                        <a:t>Forces</a:t>
                      </a:r>
                      <a:endParaRPr/>
                    </a:p>
                  </a:txBody>
                  <a:tcPr marL="68575" marR="685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459" name="Google Shape;459;p22"/>
          <p:cNvGraphicFramePr/>
          <p:nvPr/>
        </p:nvGraphicFramePr>
        <p:xfrm>
          <a:off x="6681592" y="2328833"/>
          <a:ext cx="2961325" cy="1828800"/>
        </p:xfrm>
        <a:graphic>
          <a:graphicData uri="http://schemas.openxmlformats.org/drawingml/2006/table">
            <a:tbl>
              <a:tblPr>
                <a:noFill/>
                <a:tableStyleId>{E538AC03-A1C8-4ED1-BF23-4DCFFBDF04EE}</a:tableStyleId>
              </a:tblPr>
              <a:tblGrid>
                <a:gridCol w="2961325">
                  <a:extLst>
                    <a:ext uri="{9D8B030D-6E8A-4147-A177-3AD203B41FA5}">
                      <a16:colId xmlns:a16="http://schemas.microsoft.com/office/drawing/2014/main" val="20000"/>
                    </a:ext>
                  </a:extLst>
                </a:gridCol>
              </a:tblGrid>
              <a:tr h="1828800">
                <a:tc>
                  <a:txBody>
                    <a:bodyPr/>
                    <a:lstStyle/>
                    <a:p>
                      <a:pPr marL="0" marR="0" lvl="0" indent="0" algn="ctr" rtl="0">
                        <a:lnSpc>
                          <a:spcPct val="115000"/>
                        </a:lnSpc>
                        <a:spcBef>
                          <a:spcPts val="0"/>
                        </a:spcBef>
                        <a:spcAft>
                          <a:spcPts val="0"/>
                        </a:spcAft>
                        <a:buNone/>
                      </a:pPr>
                      <a:r>
                        <a:rPr lang="fr-FR" sz="4000" b="1">
                          <a:solidFill>
                            <a:srgbClr val="109648"/>
                          </a:solidFill>
                        </a:rPr>
                        <a:t>F</a:t>
                      </a:r>
                      <a:endParaRPr/>
                    </a:p>
                    <a:p>
                      <a:pPr marL="0" marR="0" lvl="0" indent="0" algn="ctr" rtl="0">
                        <a:lnSpc>
                          <a:spcPct val="115000"/>
                        </a:lnSpc>
                        <a:spcBef>
                          <a:spcPts val="0"/>
                        </a:spcBef>
                        <a:spcAft>
                          <a:spcPts val="0"/>
                        </a:spcAft>
                        <a:buNone/>
                      </a:pPr>
                      <a:r>
                        <a:rPr lang="fr-FR" sz="2800" b="0">
                          <a:solidFill>
                            <a:schemeClr val="dk1"/>
                          </a:solidFill>
                          <a:latin typeface="Arial"/>
                          <a:ea typeface="Arial"/>
                          <a:cs typeface="Arial"/>
                          <a:sym typeface="Arial"/>
                        </a:rPr>
                        <a:t>Faiblesses</a:t>
                      </a:r>
                      <a:endParaRPr/>
                    </a:p>
                  </a:txBody>
                  <a:tcPr marL="68575" marR="685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460" name="Google Shape;460;p22"/>
          <p:cNvGraphicFramePr/>
          <p:nvPr/>
        </p:nvGraphicFramePr>
        <p:xfrm>
          <a:off x="3798387" y="4116128"/>
          <a:ext cx="2890825" cy="1884225"/>
        </p:xfrm>
        <a:graphic>
          <a:graphicData uri="http://schemas.openxmlformats.org/drawingml/2006/table">
            <a:tbl>
              <a:tblPr>
                <a:noFill/>
                <a:tableStyleId>{E538AC03-A1C8-4ED1-BF23-4DCFFBDF04EE}</a:tableStyleId>
              </a:tblPr>
              <a:tblGrid>
                <a:gridCol w="2890825">
                  <a:extLst>
                    <a:ext uri="{9D8B030D-6E8A-4147-A177-3AD203B41FA5}">
                      <a16:colId xmlns:a16="http://schemas.microsoft.com/office/drawing/2014/main" val="20000"/>
                    </a:ext>
                  </a:extLst>
                </a:gridCol>
              </a:tblGrid>
              <a:tr h="1884225">
                <a:tc>
                  <a:txBody>
                    <a:bodyPr/>
                    <a:lstStyle/>
                    <a:p>
                      <a:pPr marL="0" marR="0" lvl="0" indent="0" algn="ctr" rtl="0">
                        <a:lnSpc>
                          <a:spcPct val="115000"/>
                        </a:lnSpc>
                        <a:spcBef>
                          <a:spcPts val="0"/>
                        </a:spcBef>
                        <a:spcAft>
                          <a:spcPts val="0"/>
                        </a:spcAft>
                        <a:buNone/>
                      </a:pPr>
                      <a:r>
                        <a:rPr lang="fr-FR" sz="4000" b="1">
                          <a:solidFill>
                            <a:srgbClr val="109648"/>
                          </a:solidFill>
                          <a:latin typeface="Arial"/>
                          <a:ea typeface="Arial"/>
                          <a:cs typeface="Arial"/>
                          <a:sym typeface="Arial"/>
                        </a:rPr>
                        <a:t>O</a:t>
                      </a:r>
                      <a:endParaRPr/>
                    </a:p>
                    <a:p>
                      <a:pPr marL="0" marR="0" lvl="0" indent="0" algn="ctr" rtl="0">
                        <a:lnSpc>
                          <a:spcPct val="115000"/>
                        </a:lnSpc>
                        <a:spcBef>
                          <a:spcPts val="0"/>
                        </a:spcBef>
                        <a:spcAft>
                          <a:spcPts val="0"/>
                        </a:spcAft>
                        <a:buNone/>
                      </a:pPr>
                      <a:r>
                        <a:rPr lang="fr-FR" sz="2800" b="0">
                          <a:solidFill>
                            <a:schemeClr val="dk1"/>
                          </a:solidFill>
                          <a:latin typeface="Arial"/>
                          <a:ea typeface="Arial"/>
                          <a:cs typeface="Arial"/>
                          <a:sym typeface="Arial"/>
                        </a:rPr>
                        <a:t>Opportunités</a:t>
                      </a:r>
                      <a:endParaRPr/>
                    </a:p>
                  </a:txBody>
                  <a:tcPr marL="68575" marR="685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461" name="Google Shape;461;p22"/>
          <p:cNvGraphicFramePr/>
          <p:nvPr/>
        </p:nvGraphicFramePr>
        <p:xfrm>
          <a:off x="6705601" y="4114800"/>
          <a:ext cx="2961325" cy="1884225"/>
        </p:xfrm>
        <a:graphic>
          <a:graphicData uri="http://schemas.openxmlformats.org/drawingml/2006/table">
            <a:tbl>
              <a:tblPr>
                <a:noFill/>
                <a:tableStyleId>{E538AC03-A1C8-4ED1-BF23-4DCFFBDF04EE}</a:tableStyleId>
              </a:tblPr>
              <a:tblGrid>
                <a:gridCol w="2961325">
                  <a:extLst>
                    <a:ext uri="{9D8B030D-6E8A-4147-A177-3AD203B41FA5}">
                      <a16:colId xmlns:a16="http://schemas.microsoft.com/office/drawing/2014/main" val="20000"/>
                    </a:ext>
                  </a:extLst>
                </a:gridCol>
              </a:tblGrid>
              <a:tr h="1884225">
                <a:tc>
                  <a:txBody>
                    <a:bodyPr/>
                    <a:lstStyle/>
                    <a:p>
                      <a:pPr marL="0" marR="0" lvl="0" indent="0" algn="ctr" rtl="0">
                        <a:lnSpc>
                          <a:spcPct val="115000"/>
                        </a:lnSpc>
                        <a:spcBef>
                          <a:spcPts val="0"/>
                        </a:spcBef>
                        <a:spcAft>
                          <a:spcPts val="0"/>
                        </a:spcAft>
                        <a:buNone/>
                      </a:pPr>
                      <a:r>
                        <a:rPr lang="fr-FR" sz="4000" b="1">
                          <a:solidFill>
                            <a:srgbClr val="109648"/>
                          </a:solidFill>
                        </a:rPr>
                        <a:t>M</a:t>
                      </a:r>
                      <a:endParaRPr/>
                    </a:p>
                    <a:p>
                      <a:pPr marL="0" marR="0" lvl="0" indent="0" algn="ctr" rtl="0">
                        <a:lnSpc>
                          <a:spcPct val="115000"/>
                        </a:lnSpc>
                        <a:spcBef>
                          <a:spcPts val="0"/>
                        </a:spcBef>
                        <a:spcAft>
                          <a:spcPts val="0"/>
                        </a:spcAft>
                        <a:buNone/>
                      </a:pPr>
                      <a:r>
                        <a:rPr lang="fr-FR" sz="2800" b="0">
                          <a:solidFill>
                            <a:schemeClr val="dk1"/>
                          </a:solidFill>
                          <a:latin typeface="Arial"/>
                          <a:ea typeface="Arial"/>
                          <a:cs typeface="Arial"/>
                          <a:sym typeface="Arial"/>
                        </a:rPr>
                        <a:t>Menaces</a:t>
                      </a:r>
                      <a:endParaRPr/>
                    </a:p>
                  </a:txBody>
                  <a:tcPr marL="68575" marR="685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5" name="Google Shape;443;p21">
            <a:extLst>
              <a:ext uri="{FF2B5EF4-FFF2-40B4-BE49-F238E27FC236}">
                <a16:creationId xmlns:a16="http://schemas.microsoft.com/office/drawing/2014/main" id="{7DDD9D81-52E4-6916-54C7-9E7C9DAD56F8}"/>
              </a:ext>
            </a:extLst>
          </p:cNvPr>
          <p:cNvSpPr txBox="1">
            <a:spLocks/>
          </p:cNvSpPr>
          <p:nvPr/>
        </p:nvSpPr>
        <p:spPr>
          <a:xfrm>
            <a:off x="838200" y="457200"/>
            <a:ext cx="10515600" cy="800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Libre Franklin Medium"/>
              <a:buNone/>
              <a:defRPr sz="4400" b="0" i="0" u="none" strike="noStrike" cap="none">
                <a:solidFill>
                  <a:schemeClr val="dk1"/>
                </a:solidFill>
                <a:latin typeface="Libre Franklin Medium"/>
                <a:ea typeface="Libre Franklin Medium"/>
                <a:cs typeface="Libre Franklin Medium"/>
                <a:sym typeface="Libre Franklin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dirty="0">
                <a:latin typeface="Franklin Gothic Medium" panose="020B0603020102020204" pitchFamily="34" charset="0"/>
              </a:rPr>
              <a:t>Analyse FFOM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23"/>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Activité 3 : Tableau sommaire de surveillance Une Seule Santé</a:t>
            </a:r>
            <a:endParaRPr dirty="0">
              <a:latin typeface="Franklin Gothic Medium" panose="020B0603020102020204" pitchFamily="34" charset="0"/>
            </a:endParaRPr>
          </a:p>
        </p:txBody>
      </p:sp>
      <p:sp>
        <p:nvSpPr>
          <p:cNvPr id="468" name="Google Shape;468;p23"/>
          <p:cNvSpPr txBox="1">
            <a:spLocks noGrp="1"/>
          </p:cNvSpPr>
          <p:nvPr>
            <p:ph type="body" idx="1"/>
          </p:nvPr>
        </p:nvSpPr>
        <p:spPr>
          <a:xfrm>
            <a:off x="838200" y="1393803"/>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dirty="0"/>
              <a:t>Préparer un tableau avec des données multisectorielles (humaines, animales ou environnementales)</a:t>
            </a:r>
            <a:endParaRPr dirty="0"/>
          </a:p>
          <a:p>
            <a:pPr marL="685800" lvl="1" indent="-228600" algn="l" rtl="0">
              <a:lnSpc>
                <a:spcPct val="100000"/>
              </a:lnSpc>
              <a:spcBef>
                <a:spcPts val="500"/>
              </a:spcBef>
              <a:spcAft>
                <a:spcPts val="0"/>
              </a:spcAft>
              <a:buSzPts val="2000"/>
              <a:buChar char="▪"/>
            </a:pPr>
            <a:r>
              <a:rPr lang="fr-FR" sz="2000" dirty="0"/>
              <a:t>Peut résumer 6 semaines de données ou une période plus longue </a:t>
            </a:r>
            <a:endParaRPr dirty="0"/>
          </a:p>
          <a:p>
            <a:pPr marL="685800" lvl="1" indent="-228600" algn="l" rtl="0">
              <a:lnSpc>
                <a:spcPct val="100000"/>
              </a:lnSpc>
              <a:spcBef>
                <a:spcPts val="500"/>
              </a:spcBef>
              <a:spcAft>
                <a:spcPts val="0"/>
              </a:spcAft>
              <a:buSzPts val="2000"/>
              <a:buChar char="▪"/>
            </a:pPr>
            <a:r>
              <a:rPr lang="fr-FR" sz="2000" dirty="0"/>
              <a:t>Le cas échéant, l’inclure dans le rapport de surveillance hebdomadaire</a:t>
            </a:r>
            <a:endParaRPr dirty="0"/>
          </a:p>
          <a:p>
            <a:pPr marL="228600" lvl="0" indent="-50800" algn="l" rtl="0">
              <a:lnSpc>
                <a:spcPct val="100000"/>
              </a:lnSpc>
              <a:spcBef>
                <a:spcPts val="1000"/>
              </a:spcBef>
              <a:spcAft>
                <a:spcPts val="0"/>
              </a:spcAft>
              <a:buClr>
                <a:schemeClr val="dk1"/>
              </a:buClr>
              <a:buSzPts val="2800"/>
              <a:buNone/>
            </a:pPr>
            <a:endParaRPr dirty="0"/>
          </a:p>
        </p:txBody>
      </p:sp>
      <p:graphicFrame>
        <p:nvGraphicFramePr>
          <p:cNvPr id="469" name="Google Shape;469;p23"/>
          <p:cNvGraphicFramePr/>
          <p:nvPr/>
        </p:nvGraphicFramePr>
        <p:xfrm>
          <a:off x="1432560" y="3713457"/>
          <a:ext cx="9326825" cy="2590870"/>
        </p:xfrm>
        <a:graphic>
          <a:graphicData uri="http://schemas.openxmlformats.org/drawingml/2006/table">
            <a:tbl>
              <a:tblPr bandRow="1">
                <a:noFill/>
                <a:tableStyleId>{7A050915-2352-4D14-A851-EBB03B826969}</a:tableStyleId>
              </a:tblPr>
              <a:tblGrid>
                <a:gridCol w="1049375">
                  <a:extLst>
                    <a:ext uri="{9D8B030D-6E8A-4147-A177-3AD203B41FA5}">
                      <a16:colId xmlns:a16="http://schemas.microsoft.com/office/drawing/2014/main" val="20000"/>
                    </a:ext>
                  </a:extLst>
                </a:gridCol>
                <a:gridCol w="1145175">
                  <a:extLst>
                    <a:ext uri="{9D8B030D-6E8A-4147-A177-3AD203B41FA5}">
                      <a16:colId xmlns:a16="http://schemas.microsoft.com/office/drawing/2014/main" val="20001"/>
                    </a:ext>
                  </a:extLst>
                </a:gridCol>
                <a:gridCol w="731525">
                  <a:extLst>
                    <a:ext uri="{9D8B030D-6E8A-4147-A177-3AD203B41FA5}">
                      <a16:colId xmlns:a16="http://schemas.microsoft.com/office/drawing/2014/main" val="20002"/>
                    </a:ext>
                  </a:extLst>
                </a:gridCol>
                <a:gridCol w="1280150">
                  <a:extLst>
                    <a:ext uri="{9D8B030D-6E8A-4147-A177-3AD203B41FA5}">
                      <a16:colId xmlns:a16="http://schemas.microsoft.com/office/drawing/2014/main" val="20003"/>
                    </a:ext>
                  </a:extLst>
                </a:gridCol>
                <a:gridCol w="1280150">
                  <a:extLst>
                    <a:ext uri="{9D8B030D-6E8A-4147-A177-3AD203B41FA5}">
                      <a16:colId xmlns:a16="http://schemas.microsoft.com/office/drawing/2014/main" val="20004"/>
                    </a:ext>
                  </a:extLst>
                </a:gridCol>
                <a:gridCol w="1280150">
                  <a:extLst>
                    <a:ext uri="{9D8B030D-6E8A-4147-A177-3AD203B41FA5}">
                      <a16:colId xmlns:a16="http://schemas.microsoft.com/office/drawing/2014/main" val="20005"/>
                    </a:ext>
                  </a:extLst>
                </a:gridCol>
                <a:gridCol w="1280150">
                  <a:extLst>
                    <a:ext uri="{9D8B030D-6E8A-4147-A177-3AD203B41FA5}">
                      <a16:colId xmlns:a16="http://schemas.microsoft.com/office/drawing/2014/main" val="20006"/>
                    </a:ext>
                  </a:extLst>
                </a:gridCol>
                <a:gridCol w="1280150">
                  <a:extLst>
                    <a:ext uri="{9D8B030D-6E8A-4147-A177-3AD203B41FA5}">
                      <a16:colId xmlns:a16="http://schemas.microsoft.com/office/drawing/2014/main" val="20007"/>
                    </a:ext>
                  </a:extLst>
                </a:gridCol>
              </a:tblGrid>
              <a:tr h="506150">
                <a:tc rowSpan="2">
                  <a:txBody>
                    <a:bodyPr/>
                    <a:lstStyle/>
                    <a:p>
                      <a:pPr marL="0" marR="0" lvl="0" indent="0" algn="ctr" rtl="0">
                        <a:spcBef>
                          <a:spcPts val="0"/>
                        </a:spcBef>
                        <a:spcAft>
                          <a:spcPts val="0"/>
                        </a:spcAft>
                        <a:buNone/>
                      </a:pPr>
                      <a:r>
                        <a:rPr lang="fr-FR" sz="1600" b="1"/>
                        <a:t>District sanitaire</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None/>
                      </a:pPr>
                      <a:r>
                        <a:rPr lang="fr-FR" sz="1600" b="1"/>
                        <a:t>Rage humaine</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a:txBody>
                    <a:bodyPr/>
                    <a:lstStyle/>
                    <a:p>
                      <a:pPr marL="0" marR="0" lvl="0" indent="0" algn="ctr" rtl="0">
                        <a:spcBef>
                          <a:spcPts val="0"/>
                        </a:spcBef>
                        <a:spcAft>
                          <a:spcPts val="0"/>
                        </a:spcAft>
                        <a:buNone/>
                      </a:pPr>
                      <a:r>
                        <a:rPr lang="fr-FR" sz="1600" b="1"/>
                        <a:t>Rage du chien</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gridSpan="2">
                  <a:txBody>
                    <a:bodyPr/>
                    <a:lstStyle/>
                    <a:p>
                      <a:pPr marL="0" marR="0" lvl="0" indent="0" algn="ctr" rtl="0">
                        <a:spcBef>
                          <a:spcPts val="0"/>
                        </a:spcBef>
                        <a:spcAft>
                          <a:spcPts val="0"/>
                        </a:spcAft>
                        <a:buNone/>
                      </a:pPr>
                      <a:r>
                        <a:rPr lang="fr-FR" sz="1600" b="1"/>
                        <a:t>Grippe humaine d'origine aviaire</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600" b="1"/>
                        <a:t>Grippe aviaire</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hMerge="1">
                  <a:txBody>
                    <a:bodyPr/>
                    <a:lstStyle/>
                    <a:p>
                      <a:endParaRPr lang="fr-FR"/>
                    </a:p>
                  </a:txBody>
                  <a:tcPr/>
                </a:tc>
                <a:extLst>
                  <a:ext uri="{0D108BD9-81ED-4DB2-BD59-A6C34878D82A}">
                    <a16:rowId xmlns:a16="http://schemas.microsoft.com/office/drawing/2014/main" val="10000"/>
                  </a:ext>
                </a:extLst>
              </a:tr>
              <a:tr h="293025">
                <a:tc vMerge="1">
                  <a:txBody>
                    <a:bodyPr/>
                    <a:lstStyle/>
                    <a:p>
                      <a:endParaRPr lang="fr-FR"/>
                    </a:p>
                  </a:txBody>
                  <a:tcPr/>
                </a:tc>
                <a:tc>
                  <a:txBody>
                    <a:bodyPr/>
                    <a:lstStyle/>
                    <a:p>
                      <a:pPr marL="0" marR="0" lvl="0" indent="0" algn="ctr" rtl="0">
                        <a:spcBef>
                          <a:spcPts val="0"/>
                        </a:spcBef>
                        <a:spcAft>
                          <a:spcPts val="0"/>
                        </a:spcAft>
                        <a:buNone/>
                      </a:pPr>
                      <a:r>
                        <a:rPr lang="fr-FR" sz="1600" b="1"/>
                        <a:t>Suspecté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Mort</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Suspecté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Suspecté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Confirmé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Suspecté </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spcBef>
                          <a:spcPts val="0"/>
                        </a:spcBef>
                        <a:spcAft>
                          <a:spcPts val="0"/>
                        </a:spcAft>
                        <a:buNone/>
                      </a:pPr>
                      <a:r>
                        <a:rPr lang="fr-FR" sz="1600" b="1"/>
                        <a:t>Confirmé</a:t>
                      </a:r>
                      <a:endParaRPr/>
                    </a:p>
                  </a:txBody>
                  <a:tcPr marL="91450" marR="91450" marT="45725" marB="45725"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93025">
                <a:tc>
                  <a:txBody>
                    <a:bodyPr/>
                    <a:lstStyle/>
                    <a:p>
                      <a:pPr marL="0" marR="0" lvl="0" indent="0" algn="l" rtl="0">
                        <a:spcBef>
                          <a:spcPts val="0"/>
                        </a:spcBef>
                        <a:spcAft>
                          <a:spcPts val="0"/>
                        </a:spcAft>
                        <a:buNone/>
                      </a:pPr>
                      <a:r>
                        <a:rPr lang="fr-FR" sz="1600"/>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7644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7644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93025">
                <a:tc>
                  <a:txBody>
                    <a:bodyPr/>
                    <a:lstStyle/>
                    <a:p>
                      <a:pPr marL="0" marR="0" lvl="0" indent="0" algn="l" rtl="0">
                        <a:spcBef>
                          <a:spcPts val="0"/>
                        </a:spcBef>
                        <a:spcAft>
                          <a:spcPts val="0"/>
                        </a:spcAft>
                        <a:buNone/>
                      </a:pPr>
                      <a:r>
                        <a:rPr lang="fr-FR" sz="1600"/>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93025">
                <a:tc>
                  <a:txBody>
                    <a:bodyPr/>
                    <a:lstStyle/>
                    <a:p>
                      <a:pPr marL="0" marR="0" lvl="0" indent="0" algn="l" rtl="0">
                        <a:spcBef>
                          <a:spcPts val="0"/>
                        </a:spcBef>
                        <a:spcAft>
                          <a:spcPts val="0"/>
                        </a:spcAft>
                        <a:buNone/>
                      </a:pPr>
                      <a:r>
                        <a:rPr lang="fr-FR" sz="1600"/>
                        <a:t>C</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93025">
                <a:tc>
                  <a:txBody>
                    <a:bodyPr/>
                    <a:lstStyle/>
                    <a:p>
                      <a:pPr marL="0" marR="0" lvl="0" indent="0" algn="l" rtl="0">
                        <a:spcBef>
                          <a:spcPts val="0"/>
                        </a:spcBef>
                        <a:spcAft>
                          <a:spcPts val="0"/>
                        </a:spcAft>
                        <a:buNone/>
                      </a:pPr>
                      <a:r>
                        <a:rPr lang="fr-FR" sz="1600"/>
                        <a:t>D</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7</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tc>
                  <a:txBody>
                    <a:bodyPr/>
                    <a:lstStyle/>
                    <a:p>
                      <a:pPr marL="0" marR="0" lvl="0" indent="0" algn="r" rtl="0">
                        <a:spcBef>
                          <a:spcPts val="0"/>
                        </a:spcBef>
                        <a:spcAft>
                          <a:spcPts val="0"/>
                        </a:spcAft>
                        <a:buNone/>
                      </a:pPr>
                      <a:r>
                        <a:rPr lang="fr-FR" sz="1600"/>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381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93025">
                <a:tc>
                  <a:txBody>
                    <a:bodyPr/>
                    <a:lstStyle/>
                    <a:p>
                      <a:pPr marL="0" marR="0" lvl="0" indent="0" algn="l" rtl="0">
                        <a:spcBef>
                          <a:spcPts val="0"/>
                        </a:spcBef>
                        <a:spcAft>
                          <a:spcPts val="0"/>
                        </a:spcAft>
                        <a:buNone/>
                      </a:pPr>
                      <a:r>
                        <a:rPr lang="fr-FR" sz="1600" b="1"/>
                        <a:t>Total</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42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7644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tc>
                  <a:txBody>
                    <a:bodyPr/>
                    <a:lstStyle/>
                    <a:p>
                      <a:pPr marL="0" marR="0" lvl="0" indent="0" algn="r" rtl="0">
                        <a:spcBef>
                          <a:spcPts val="0"/>
                        </a:spcBef>
                        <a:spcAft>
                          <a:spcPts val="0"/>
                        </a:spcAft>
                        <a:buNone/>
                      </a:pPr>
                      <a:r>
                        <a:rPr lang="fr-FR" sz="1600" b="1"/>
                        <a:t>7644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2D086"/>
                    </a:solidFill>
                  </a:tcPr>
                </a:tc>
                <a:extLst>
                  <a:ext uri="{0D108BD9-81ED-4DB2-BD59-A6C34878D82A}">
                    <a16:rowId xmlns:a16="http://schemas.microsoft.com/office/drawing/2014/main" val="10006"/>
                  </a:ext>
                </a:extLst>
              </a:tr>
            </a:tbl>
          </a:graphicData>
        </a:graphic>
      </p:graphicFrame>
      <p:sp>
        <p:nvSpPr>
          <p:cNvPr id="470" name="Google Shape;470;p23"/>
          <p:cNvSpPr txBox="1"/>
          <p:nvPr/>
        </p:nvSpPr>
        <p:spPr>
          <a:xfrm>
            <a:off x="393870" y="3336411"/>
            <a:ext cx="11404204"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600" b="1" dirty="0">
                <a:solidFill>
                  <a:schemeClr val="dk1"/>
                </a:solidFill>
                <a:sym typeface="Arial"/>
              </a:rPr>
              <a:t>Principales zoonoses notifiées par région pour la santé humaine et animale au second semestre 2023</a:t>
            </a:r>
            <a:endParaRPr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graphicFrame>
        <p:nvGraphicFramePr>
          <p:cNvPr id="476" name="Google Shape;476;p24"/>
          <p:cNvGraphicFramePr/>
          <p:nvPr/>
        </p:nvGraphicFramePr>
        <p:xfrm>
          <a:off x="838199" y="3118544"/>
          <a:ext cx="10579625" cy="1371630"/>
        </p:xfrm>
        <a:graphic>
          <a:graphicData uri="http://schemas.openxmlformats.org/drawingml/2006/table">
            <a:tbl>
              <a:tblPr firstRow="1" bandRow="1">
                <a:noFill/>
                <a:tableStyleId>{701F72F7-AD33-4F0E-B8BE-1421E9A3EABF}</a:tableStyleId>
              </a:tblPr>
              <a:tblGrid>
                <a:gridCol w="766450">
                  <a:extLst>
                    <a:ext uri="{9D8B030D-6E8A-4147-A177-3AD203B41FA5}">
                      <a16:colId xmlns:a16="http://schemas.microsoft.com/office/drawing/2014/main" val="20000"/>
                    </a:ext>
                  </a:extLst>
                </a:gridCol>
                <a:gridCol w="1056225">
                  <a:extLst>
                    <a:ext uri="{9D8B030D-6E8A-4147-A177-3AD203B41FA5}">
                      <a16:colId xmlns:a16="http://schemas.microsoft.com/office/drawing/2014/main" val="20001"/>
                    </a:ext>
                  </a:extLst>
                </a:gridCol>
                <a:gridCol w="1028125">
                  <a:extLst>
                    <a:ext uri="{9D8B030D-6E8A-4147-A177-3AD203B41FA5}">
                      <a16:colId xmlns:a16="http://schemas.microsoft.com/office/drawing/2014/main" val="20002"/>
                    </a:ext>
                  </a:extLst>
                </a:gridCol>
                <a:gridCol w="1123100">
                  <a:extLst>
                    <a:ext uri="{9D8B030D-6E8A-4147-A177-3AD203B41FA5}">
                      <a16:colId xmlns:a16="http://schemas.microsoft.com/office/drawing/2014/main" val="20003"/>
                    </a:ext>
                  </a:extLst>
                </a:gridCol>
                <a:gridCol w="1644875">
                  <a:extLst>
                    <a:ext uri="{9D8B030D-6E8A-4147-A177-3AD203B41FA5}">
                      <a16:colId xmlns:a16="http://schemas.microsoft.com/office/drawing/2014/main" val="20004"/>
                    </a:ext>
                  </a:extLst>
                </a:gridCol>
                <a:gridCol w="1466225">
                  <a:extLst>
                    <a:ext uri="{9D8B030D-6E8A-4147-A177-3AD203B41FA5}">
                      <a16:colId xmlns:a16="http://schemas.microsoft.com/office/drawing/2014/main" val="20005"/>
                    </a:ext>
                  </a:extLst>
                </a:gridCol>
                <a:gridCol w="1055900">
                  <a:extLst>
                    <a:ext uri="{9D8B030D-6E8A-4147-A177-3AD203B41FA5}">
                      <a16:colId xmlns:a16="http://schemas.microsoft.com/office/drawing/2014/main" val="20006"/>
                    </a:ext>
                  </a:extLst>
                </a:gridCol>
                <a:gridCol w="1267125">
                  <a:extLst>
                    <a:ext uri="{9D8B030D-6E8A-4147-A177-3AD203B41FA5}">
                      <a16:colId xmlns:a16="http://schemas.microsoft.com/office/drawing/2014/main" val="20007"/>
                    </a:ext>
                  </a:extLst>
                </a:gridCol>
                <a:gridCol w="1171600">
                  <a:extLst>
                    <a:ext uri="{9D8B030D-6E8A-4147-A177-3AD203B41FA5}">
                      <a16:colId xmlns:a16="http://schemas.microsoft.com/office/drawing/2014/main" val="20008"/>
                    </a:ext>
                  </a:extLst>
                </a:gridCol>
              </a:tblGrid>
              <a:tr h="152400">
                <a:tc rowSpan="2">
                  <a:txBody>
                    <a:bodyPr/>
                    <a:lstStyle/>
                    <a:p>
                      <a:pPr marL="0" marR="0" lvl="0" indent="0" algn="l" rtl="0">
                        <a:spcBef>
                          <a:spcPts val="0"/>
                        </a:spcBef>
                        <a:spcAft>
                          <a:spcPts val="0"/>
                        </a:spcAft>
                        <a:buNone/>
                      </a:pPr>
                      <a:r>
                        <a:rPr lang="fr-FR" sz="1200">
                          <a:solidFill>
                            <a:schemeClr val="dk1"/>
                          </a:solidFill>
                        </a:rPr>
                        <a:t>Village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rowSpan="2">
                  <a:txBody>
                    <a:bodyPr/>
                    <a:lstStyle/>
                    <a:p>
                      <a:pPr marL="0" marR="0" lvl="0" indent="0" algn="l" rtl="0">
                        <a:spcBef>
                          <a:spcPts val="0"/>
                        </a:spcBef>
                        <a:spcAft>
                          <a:spcPts val="0"/>
                        </a:spcAft>
                        <a:buNone/>
                      </a:pPr>
                      <a:r>
                        <a:rPr lang="fr-FR" sz="1200" b="1">
                          <a:solidFill>
                            <a:schemeClr val="dk1"/>
                          </a:solidFill>
                        </a:rPr>
                        <a:t>Cas chez les enfants de moins de 5 ans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rowSpan="2">
                  <a:txBody>
                    <a:bodyPr/>
                    <a:lstStyle/>
                    <a:p>
                      <a:pPr marL="0" marR="0" lvl="0" indent="0" algn="l" rtl="0">
                        <a:spcBef>
                          <a:spcPts val="0"/>
                        </a:spcBef>
                        <a:spcAft>
                          <a:spcPts val="0"/>
                        </a:spcAft>
                        <a:buNone/>
                      </a:pPr>
                      <a:r>
                        <a:rPr lang="fr-FR" sz="1200" b="1">
                          <a:solidFill>
                            <a:schemeClr val="dk1"/>
                          </a:solidFill>
                        </a:rPr>
                        <a:t>Cas chez les adultes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rowSpan="2">
                  <a:txBody>
                    <a:bodyPr/>
                    <a:lstStyle/>
                    <a:p>
                      <a:pPr marL="0" marR="0" lvl="0" indent="0" algn="l" rtl="0">
                        <a:lnSpc>
                          <a:spcPct val="100000"/>
                        </a:lnSpc>
                        <a:spcBef>
                          <a:spcPts val="0"/>
                        </a:spcBef>
                        <a:spcAft>
                          <a:spcPts val="0"/>
                        </a:spcAft>
                        <a:buClr>
                          <a:schemeClr val="dk1"/>
                        </a:buClr>
                        <a:buSzPts val="1200"/>
                        <a:buFont typeface="Arial"/>
                        <a:buNone/>
                      </a:pPr>
                      <a:r>
                        <a:rPr lang="fr-FR" sz="1200">
                          <a:solidFill>
                            <a:schemeClr val="dk1"/>
                          </a:solidFill>
                        </a:rPr>
                        <a:t>Pluies (cm) (semaine 26)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rowSpan="2">
                  <a:txBody>
                    <a:bodyPr/>
                    <a:lstStyle/>
                    <a:p>
                      <a:pPr marL="0" marR="0" lvl="0" indent="0" algn="l" rtl="0">
                        <a:spcBef>
                          <a:spcPts val="0"/>
                        </a:spcBef>
                        <a:spcAft>
                          <a:spcPts val="0"/>
                        </a:spcAft>
                        <a:buNone/>
                      </a:pPr>
                      <a:r>
                        <a:rPr lang="fr-FR" sz="1200" b="1">
                          <a:solidFill>
                            <a:schemeClr val="dk1"/>
                          </a:solidFill>
                        </a:rPr>
                        <a:t>Surveillance des vecteurs : Dénombrement des moustiques  </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gridSpan="2">
                  <a:txBody>
                    <a:bodyPr/>
                    <a:lstStyle/>
                    <a:p>
                      <a:pPr marL="0" marR="0" lvl="0" indent="0" algn="l" rtl="0">
                        <a:spcBef>
                          <a:spcPts val="0"/>
                        </a:spcBef>
                        <a:spcAft>
                          <a:spcPts val="0"/>
                        </a:spcAft>
                        <a:buNone/>
                      </a:pPr>
                      <a:r>
                        <a:rPr lang="fr-FR" sz="1200">
                          <a:solidFill>
                            <a:schemeClr val="dk1"/>
                          </a:solidFill>
                        </a:rPr>
                        <a:t>% de moustiques résistants aux larvicides </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hMerge="1">
                  <a:txBody>
                    <a:bodyPr/>
                    <a:lstStyle/>
                    <a:p>
                      <a:endParaRPr lang="fr-FR"/>
                    </a:p>
                  </a:txBody>
                  <a:tcPr/>
                </a:tc>
                <a:tc gridSpan="2">
                  <a:txBody>
                    <a:bodyPr/>
                    <a:lstStyle/>
                    <a:p>
                      <a:pPr marL="0" marR="0" lvl="0" indent="0" algn="l" rtl="0">
                        <a:spcBef>
                          <a:spcPts val="0"/>
                        </a:spcBef>
                        <a:spcAft>
                          <a:spcPts val="0"/>
                        </a:spcAft>
                        <a:buNone/>
                      </a:pPr>
                      <a:r>
                        <a:rPr lang="fr-FR" sz="1200">
                          <a:solidFill>
                            <a:schemeClr val="dk1"/>
                          </a:solidFill>
                        </a:rPr>
                        <a:t>% de moustiques résistants aux antipaludiques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hMerge="1">
                  <a:txBody>
                    <a:bodyPr/>
                    <a:lstStyle/>
                    <a:p>
                      <a:endParaRPr lang="fr-FR"/>
                    </a:p>
                  </a:txBody>
                  <a:tcPr/>
                </a:tc>
                <a:extLst>
                  <a:ext uri="{0D108BD9-81ED-4DB2-BD59-A6C34878D82A}">
                    <a16:rowId xmlns:a16="http://schemas.microsoft.com/office/drawing/2014/main" val="10000"/>
                  </a:ext>
                </a:extLst>
              </a:tr>
              <a:tr h="15240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l" rtl="0">
                        <a:spcBef>
                          <a:spcPts val="0"/>
                        </a:spcBef>
                        <a:spcAft>
                          <a:spcPts val="0"/>
                        </a:spcAft>
                        <a:buNone/>
                      </a:pPr>
                      <a:r>
                        <a:rPr lang="fr-FR" sz="1200" b="0"/>
                        <a:t>Produit 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a:txBody>
                    <a:bodyPr/>
                    <a:lstStyle/>
                    <a:p>
                      <a:pPr marL="0" marR="0" lvl="0" indent="0" algn="l" rtl="0">
                        <a:spcBef>
                          <a:spcPts val="0"/>
                        </a:spcBef>
                        <a:spcAft>
                          <a:spcPts val="0"/>
                        </a:spcAft>
                        <a:buNone/>
                      </a:pPr>
                      <a:r>
                        <a:rPr lang="fr-FR" sz="1200" b="0"/>
                        <a:t>Produit 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a:txBody>
                    <a:bodyPr/>
                    <a:lstStyle/>
                    <a:p>
                      <a:pPr marL="0" marR="0" lvl="0" indent="0" algn="l" rtl="0">
                        <a:spcBef>
                          <a:spcPts val="0"/>
                        </a:spcBef>
                        <a:spcAft>
                          <a:spcPts val="0"/>
                        </a:spcAft>
                        <a:buNone/>
                      </a:pPr>
                      <a:r>
                        <a:rPr lang="fr-FR" sz="1200" b="0"/>
                        <a:t>Médicament 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tc>
                  <a:txBody>
                    <a:bodyPr/>
                    <a:lstStyle/>
                    <a:p>
                      <a:pPr marL="0" marR="0" lvl="0" indent="0" algn="l" rtl="0">
                        <a:spcBef>
                          <a:spcPts val="0"/>
                        </a:spcBef>
                        <a:spcAft>
                          <a:spcPts val="0"/>
                        </a:spcAft>
                        <a:buNone/>
                      </a:pPr>
                      <a:r>
                        <a:rPr lang="fr-FR" sz="1200" b="0"/>
                        <a:t>Médicament 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7CAAC"/>
                    </a:solidFill>
                  </a:tcPr>
                </a:tc>
                <a:extLst>
                  <a:ext uri="{0D108BD9-81ED-4DB2-BD59-A6C34878D82A}">
                    <a16:rowId xmlns:a16="http://schemas.microsoft.com/office/drawing/2014/main" val="10001"/>
                  </a:ext>
                </a:extLst>
              </a:tr>
              <a:tr h="226750">
                <a:tc>
                  <a:txBody>
                    <a:bodyPr/>
                    <a:lstStyle/>
                    <a:p>
                      <a:pPr marL="0" marR="0" lvl="0" indent="0" algn="l" rtl="0">
                        <a:spcBef>
                          <a:spcPts val="0"/>
                        </a:spcBef>
                        <a:spcAft>
                          <a:spcPts val="0"/>
                        </a:spcAft>
                        <a:buNone/>
                      </a:pPr>
                      <a:r>
                        <a:rPr lang="fr-FR" sz="1200"/>
                        <a:t>A</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28600">
                <a:tc>
                  <a:txBody>
                    <a:bodyPr/>
                    <a:lstStyle/>
                    <a:p>
                      <a:pPr marL="0" marR="0" lvl="0" indent="0" algn="l" rtl="0">
                        <a:spcBef>
                          <a:spcPts val="0"/>
                        </a:spcBef>
                        <a:spcAft>
                          <a:spcPts val="0"/>
                        </a:spcAft>
                        <a:buNone/>
                      </a:pPr>
                      <a:r>
                        <a:rPr lang="fr-FR" sz="1200"/>
                        <a:t>B</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graphicFrame>
        <p:nvGraphicFramePr>
          <p:cNvPr id="477" name="Google Shape;477;p24"/>
          <p:cNvGraphicFramePr/>
          <p:nvPr>
            <p:extLst>
              <p:ext uri="{D42A27DB-BD31-4B8C-83A1-F6EECF244321}">
                <p14:modId xmlns:p14="http://schemas.microsoft.com/office/powerpoint/2010/main" val="192018839"/>
              </p:ext>
            </p:extLst>
          </p:nvPr>
        </p:nvGraphicFramePr>
        <p:xfrm>
          <a:off x="838224" y="4853359"/>
          <a:ext cx="10579600" cy="1493650"/>
        </p:xfrm>
        <a:graphic>
          <a:graphicData uri="http://schemas.openxmlformats.org/drawingml/2006/table">
            <a:tbl>
              <a:tblPr firstRow="1" bandRow="1">
                <a:noFill/>
                <a:tableStyleId>{9C143817-4FFD-479C-95B4-03593DF61688}</a:tableStyleId>
              </a:tblPr>
              <a:tblGrid>
                <a:gridCol w="727617">
                  <a:extLst>
                    <a:ext uri="{9D8B030D-6E8A-4147-A177-3AD203B41FA5}">
                      <a16:colId xmlns:a16="http://schemas.microsoft.com/office/drawing/2014/main" val="20000"/>
                    </a:ext>
                  </a:extLst>
                </a:gridCol>
                <a:gridCol w="866898">
                  <a:extLst>
                    <a:ext uri="{9D8B030D-6E8A-4147-A177-3AD203B41FA5}">
                      <a16:colId xmlns:a16="http://schemas.microsoft.com/office/drawing/2014/main" val="20001"/>
                    </a:ext>
                  </a:extLst>
                </a:gridCol>
                <a:gridCol w="629393">
                  <a:extLst>
                    <a:ext uri="{9D8B030D-6E8A-4147-A177-3AD203B41FA5}">
                      <a16:colId xmlns:a16="http://schemas.microsoft.com/office/drawing/2014/main" val="20002"/>
                    </a:ext>
                  </a:extLst>
                </a:gridCol>
                <a:gridCol w="878774">
                  <a:extLst>
                    <a:ext uri="{9D8B030D-6E8A-4147-A177-3AD203B41FA5}">
                      <a16:colId xmlns:a16="http://schemas.microsoft.com/office/drawing/2014/main" val="20003"/>
                    </a:ext>
                  </a:extLst>
                </a:gridCol>
                <a:gridCol w="605641">
                  <a:extLst>
                    <a:ext uri="{9D8B030D-6E8A-4147-A177-3AD203B41FA5}">
                      <a16:colId xmlns:a16="http://schemas.microsoft.com/office/drawing/2014/main" val="20004"/>
                    </a:ext>
                  </a:extLst>
                </a:gridCol>
                <a:gridCol w="809224">
                  <a:extLst>
                    <a:ext uri="{9D8B030D-6E8A-4147-A177-3AD203B41FA5}">
                      <a16:colId xmlns:a16="http://schemas.microsoft.com/office/drawing/2014/main" val="20005"/>
                    </a:ext>
                  </a:extLst>
                </a:gridCol>
                <a:gridCol w="1708653">
                  <a:extLst>
                    <a:ext uri="{9D8B030D-6E8A-4147-A177-3AD203B41FA5}">
                      <a16:colId xmlns:a16="http://schemas.microsoft.com/office/drawing/2014/main" val="20006"/>
                    </a:ext>
                  </a:extLst>
                </a:gridCol>
                <a:gridCol w="1411075">
                  <a:extLst>
                    <a:ext uri="{9D8B030D-6E8A-4147-A177-3AD203B41FA5}">
                      <a16:colId xmlns:a16="http://schemas.microsoft.com/office/drawing/2014/main" val="20007"/>
                    </a:ext>
                  </a:extLst>
                </a:gridCol>
                <a:gridCol w="1505150">
                  <a:extLst>
                    <a:ext uri="{9D8B030D-6E8A-4147-A177-3AD203B41FA5}">
                      <a16:colId xmlns:a16="http://schemas.microsoft.com/office/drawing/2014/main" val="20008"/>
                    </a:ext>
                  </a:extLst>
                </a:gridCol>
                <a:gridCol w="1437175">
                  <a:extLst>
                    <a:ext uri="{9D8B030D-6E8A-4147-A177-3AD203B41FA5}">
                      <a16:colId xmlns:a16="http://schemas.microsoft.com/office/drawing/2014/main" val="20009"/>
                    </a:ext>
                  </a:extLst>
                </a:gridCol>
              </a:tblGrid>
              <a:tr h="249450">
                <a:tc rowSpan="2">
                  <a:txBody>
                    <a:bodyPr/>
                    <a:lstStyle/>
                    <a:p>
                      <a:pPr marL="0" marR="0" lvl="0" indent="0" algn="ctr" rtl="0">
                        <a:spcBef>
                          <a:spcPts val="0"/>
                        </a:spcBef>
                        <a:spcAft>
                          <a:spcPts val="0"/>
                        </a:spcAft>
                        <a:buNone/>
                      </a:pPr>
                      <a:r>
                        <a:rPr lang="fr-FR" sz="1200">
                          <a:solidFill>
                            <a:schemeClr val="dk1"/>
                          </a:solidFill>
                        </a:rPr>
                        <a:t>District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gridSpan="2">
                  <a:txBody>
                    <a:bodyPr/>
                    <a:lstStyle/>
                    <a:p>
                      <a:pPr marL="0" marR="0" lvl="0" indent="0" algn="ctr" rtl="0">
                        <a:spcBef>
                          <a:spcPts val="0"/>
                        </a:spcBef>
                        <a:spcAft>
                          <a:spcPts val="0"/>
                        </a:spcAft>
                        <a:buNone/>
                      </a:pPr>
                      <a:r>
                        <a:rPr lang="fr-FR" sz="1200">
                          <a:solidFill>
                            <a:schemeClr val="dk1"/>
                          </a:solidFill>
                        </a:rPr>
                        <a:t>Cas humains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hMerge="1">
                  <a:txBody>
                    <a:bodyPr/>
                    <a:lstStyle/>
                    <a:p>
                      <a:endParaRPr lang="fr-FR"/>
                    </a:p>
                  </a:txBody>
                  <a:tcPr/>
                </a:tc>
                <a:tc gridSpan="3">
                  <a:txBody>
                    <a:bodyPr/>
                    <a:lstStyle/>
                    <a:p>
                      <a:pPr marL="0" marR="0" lvl="0" indent="0" algn="ctr" rtl="0">
                        <a:spcBef>
                          <a:spcPts val="0"/>
                        </a:spcBef>
                        <a:spcAft>
                          <a:spcPts val="0"/>
                        </a:spcAft>
                        <a:buNone/>
                      </a:pPr>
                      <a:r>
                        <a:rPr lang="fr-FR" sz="1200" dirty="0">
                          <a:solidFill>
                            <a:schemeClr val="dk1"/>
                          </a:solidFill>
                        </a:rPr>
                        <a:t>Cas d'animaux</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hMerge="1">
                  <a:txBody>
                    <a:bodyPr/>
                    <a:lstStyle/>
                    <a:p>
                      <a:endParaRPr lang="fr-FR"/>
                    </a:p>
                  </a:txBody>
                  <a:tcPr/>
                </a:tc>
                <a:tc hMerge="1">
                  <a:txBody>
                    <a:bodyPr/>
                    <a:lstStyle/>
                    <a:p>
                      <a:endParaRPr lang="fr-FR"/>
                    </a:p>
                  </a:txBody>
                  <a:tcPr/>
                </a:tc>
                <a:tc gridSpan="4">
                  <a:txBody>
                    <a:bodyPr/>
                    <a:lstStyle/>
                    <a:p>
                      <a:pPr marL="0" marR="0" lvl="0" indent="0" algn="ctr" rtl="0">
                        <a:spcBef>
                          <a:spcPts val="0"/>
                        </a:spcBef>
                        <a:spcAft>
                          <a:spcPts val="0"/>
                        </a:spcAft>
                        <a:buNone/>
                      </a:pPr>
                      <a:r>
                        <a:rPr lang="fr-FR" sz="1200" dirty="0">
                          <a:solidFill>
                            <a:schemeClr val="dk1"/>
                          </a:solidFill>
                        </a:rPr>
                        <a:t>Surveillance des tiques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152400">
                <a:tc vMerge="1">
                  <a:txBody>
                    <a:bodyPr/>
                    <a:lstStyle/>
                    <a:p>
                      <a:endParaRPr lang="fr-FR"/>
                    </a:p>
                  </a:txBody>
                  <a:tcPr/>
                </a:tc>
                <a:tc>
                  <a:txBody>
                    <a:bodyPr/>
                    <a:lstStyle/>
                    <a:p>
                      <a:pPr marL="0" marR="0" lvl="0" indent="0" algn="ctr" rtl="0">
                        <a:spcBef>
                          <a:spcPts val="0"/>
                        </a:spcBef>
                        <a:spcAft>
                          <a:spcPts val="0"/>
                        </a:spcAft>
                        <a:buNone/>
                      </a:pPr>
                      <a:r>
                        <a:rPr lang="fr-FR" sz="1200" b="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a:t>Décès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dirty="0"/>
                        <a:t>Moutons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dirty="0"/>
                        <a:t>Bétail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dirty="0"/>
                        <a:t>Chèvres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dirty="0"/>
                        <a:t>Nombre moyen </a:t>
                      </a:r>
                    </a:p>
                    <a:p>
                      <a:pPr marL="0" marR="0" lvl="0" indent="0" algn="ctr" rtl="0">
                        <a:spcBef>
                          <a:spcPts val="0"/>
                        </a:spcBef>
                        <a:spcAft>
                          <a:spcPts val="0"/>
                        </a:spcAft>
                        <a:buNone/>
                      </a:pPr>
                      <a:r>
                        <a:rPr lang="fr-FR" sz="1200" b="0" dirty="0"/>
                        <a:t>de tiques collectées/animal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a:t>% de tics positifs pour le CCHF</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spcBef>
                          <a:spcPts val="0"/>
                        </a:spcBef>
                        <a:spcAft>
                          <a:spcPts val="0"/>
                        </a:spcAft>
                        <a:buNone/>
                      </a:pPr>
                      <a:r>
                        <a:rPr lang="fr-FR" sz="1200" b="0" dirty="0"/>
                        <a:t># de tiques collectées dans la végétation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b="0"/>
                        <a:t>% de tics positifs pour le CCHF</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B3C6E7"/>
                    </a:solidFill>
                  </a:tcPr>
                </a:tc>
                <a:extLst>
                  <a:ext uri="{0D108BD9-81ED-4DB2-BD59-A6C34878D82A}">
                    <a16:rowId xmlns:a16="http://schemas.microsoft.com/office/drawing/2014/main" val="10001"/>
                  </a:ext>
                </a:extLst>
              </a:tr>
              <a:tr h="217850">
                <a:tc>
                  <a:txBody>
                    <a:bodyPr/>
                    <a:lstStyle/>
                    <a:p>
                      <a:pPr marL="0" marR="0" lvl="0" indent="0" algn="l" rtl="0">
                        <a:spcBef>
                          <a:spcPts val="0"/>
                        </a:spcBef>
                        <a:spcAft>
                          <a:spcPts val="0"/>
                        </a:spcAft>
                        <a:buNone/>
                      </a:pPr>
                      <a:r>
                        <a:rPr lang="fr-FR" sz="1200"/>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04900">
                <a:tc>
                  <a:txBody>
                    <a:bodyPr/>
                    <a:lstStyle/>
                    <a:p>
                      <a:pPr marL="0" marR="0" lvl="0" indent="0" algn="l" rtl="0">
                        <a:spcBef>
                          <a:spcPts val="0"/>
                        </a:spcBef>
                        <a:spcAft>
                          <a:spcPts val="0"/>
                        </a:spcAft>
                        <a:buNone/>
                      </a:pPr>
                      <a:r>
                        <a:rPr lang="fr-FR" sz="1200"/>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sp>
        <p:nvSpPr>
          <p:cNvPr id="478" name="Google Shape;478;p24"/>
          <p:cNvSpPr txBox="1"/>
          <p:nvPr/>
        </p:nvSpPr>
        <p:spPr>
          <a:xfrm>
            <a:off x="838199" y="1320689"/>
            <a:ext cx="287291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solidFill>
                  <a:schemeClr val="dk1"/>
                </a:solidFill>
                <a:latin typeface="Arial"/>
                <a:ea typeface="Arial"/>
                <a:cs typeface="Arial"/>
                <a:sym typeface="Arial"/>
              </a:rPr>
              <a:t>Maladies zoonotiques</a:t>
            </a:r>
            <a:endParaRPr/>
          </a:p>
        </p:txBody>
      </p:sp>
      <p:sp>
        <p:nvSpPr>
          <p:cNvPr id="479" name="Google Shape;479;p24"/>
          <p:cNvSpPr txBox="1"/>
          <p:nvPr/>
        </p:nvSpPr>
        <p:spPr>
          <a:xfrm>
            <a:off x="838199" y="2787000"/>
            <a:ext cx="53984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solidFill>
                  <a:schemeClr val="dk1"/>
                </a:solidFill>
                <a:latin typeface="Arial"/>
                <a:ea typeface="Arial"/>
                <a:cs typeface="Arial"/>
                <a:sym typeface="Arial"/>
              </a:rPr>
              <a:t>Maladies à transmission vectorielle</a:t>
            </a:r>
            <a:endParaRPr/>
          </a:p>
        </p:txBody>
      </p:sp>
      <p:sp>
        <p:nvSpPr>
          <p:cNvPr id="480" name="Google Shape;480;p24"/>
          <p:cNvSpPr txBox="1"/>
          <p:nvPr/>
        </p:nvSpPr>
        <p:spPr>
          <a:xfrm>
            <a:off x="838199" y="4484027"/>
            <a:ext cx="53984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a:solidFill>
                  <a:schemeClr val="dk1"/>
                </a:solidFill>
                <a:latin typeface="Arial"/>
                <a:ea typeface="Arial"/>
                <a:cs typeface="Arial"/>
                <a:sym typeface="Arial"/>
              </a:rPr>
              <a:t>Zoonoses</a:t>
            </a:r>
            <a:endParaRPr/>
          </a:p>
        </p:txBody>
      </p:sp>
      <p:graphicFrame>
        <p:nvGraphicFramePr>
          <p:cNvPr id="481" name="Google Shape;481;p24"/>
          <p:cNvGraphicFramePr/>
          <p:nvPr/>
        </p:nvGraphicFramePr>
        <p:xfrm>
          <a:off x="838199" y="1643617"/>
          <a:ext cx="10579650" cy="1111740"/>
        </p:xfrm>
        <a:graphic>
          <a:graphicData uri="http://schemas.openxmlformats.org/drawingml/2006/table">
            <a:tbl>
              <a:tblPr>
                <a:noFill/>
                <a:tableStyleId>{3A43DB71-2017-47D6-A8FF-A886FBC3E060}</a:tableStyleId>
              </a:tblPr>
              <a:tblGrid>
                <a:gridCol w="704100">
                  <a:extLst>
                    <a:ext uri="{9D8B030D-6E8A-4147-A177-3AD203B41FA5}">
                      <a16:colId xmlns:a16="http://schemas.microsoft.com/office/drawing/2014/main" val="20000"/>
                    </a:ext>
                  </a:extLst>
                </a:gridCol>
                <a:gridCol w="758950">
                  <a:extLst>
                    <a:ext uri="{9D8B030D-6E8A-4147-A177-3AD203B41FA5}">
                      <a16:colId xmlns:a16="http://schemas.microsoft.com/office/drawing/2014/main" val="20001"/>
                    </a:ext>
                  </a:extLst>
                </a:gridCol>
                <a:gridCol w="886975">
                  <a:extLst>
                    <a:ext uri="{9D8B030D-6E8A-4147-A177-3AD203B41FA5}">
                      <a16:colId xmlns:a16="http://schemas.microsoft.com/office/drawing/2014/main" val="20002"/>
                    </a:ext>
                  </a:extLst>
                </a:gridCol>
                <a:gridCol w="758950">
                  <a:extLst>
                    <a:ext uri="{9D8B030D-6E8A-4147-A177-3AD203B41FA5}">
                      <a16:colId xmlns:a16="http://schemas.microsoft.com/office/drawing/2014/main" val="20003"/>
                    </a:ext>
                  </a:extLst>
                </a:gridCol>
                <a:gridCol w="886975">
                  <a:extLst>
                    <a:ext uri="{9D8B030D-6E8A-4147-A177-3AD203B41FA5}">
                      <a16:colId xmlns:a16="http://schemas.microsoft.com/office/drawing/2014/main" val="20004"/>
                    </a:ext>
                  </a:extLst>
                </a:gridCol>
                <a:gridCol w="758950">
                  <a:extLst>
                    <a:ext uri="{9D8B030D-6E8A-4147-A177-3AD203B41FA5}">
                      <a16:colId xmlns:a16="http://schemas.microsoft.com/office/drawing/2014/main" val="20005"/>
                    </a:ext>
                  </a:extLst>
                </a:gridCol>
                <a:gridCol w="886975">
                  <a:extLst>
                    <a:ext uri="{9D8B030D-6E8A-4147-A177-3AD203B41FA5}">
                      <a16:colId xmlns:a16="http://schemas.microsoft.com/office/drawing/2014/main" val="20006"/>
                    </a:ext>
                  </a:extLst>
                </a:gridCol>
                <a:gridCol w="758950">
                  <a:extLst>
                    <a:ext uri="{9D8B030D-6E8A-4147-A177-3AD203B41FA5}">
                      <a16:colId xmlns:a16="http://schemas.microsoft.com/office/drawing/2014/main" val="20007"/>
                    </a:ext>
                  </a:extLst>
                </a:gridCol>
                <a:gridCol w="886975">
                  <a:extLst>
                    <a:ext uri="{9D8B030D-6E8A-4147-A177-3AD203B41FA5}">
                      <a16:colId xmlns:a16="http://schemas.microsoft.com/office/drawing/2014/main" val="20008"/>
                    </a:ext>
                  </a:extLst>
                </a:gridCol>
                <a:gridCol w="758950">
                  <a:extLst>
                    <a:ext uri="{9D8B030D-6E8A-4147-A177-3AD203B41FA5}">
                      <a16:colId xmlns:a16="http://schemas.microsoft.com/office/drawing/2014/main" val="20009"/>
                    </a:ext>
                  </a:extLst>
                </a:gridCol>
                <a:gridCol w="886975">
                  <a:extLst>
                    <a:ext uri="{9D8B030D-6E8A-4147-A177-3AD203B41FA5}">
                      <a16:colId xmlns:a16="http://schemas.microsoft.com/office/drawing/2014/main" val="20010"/>
                    </a:ext>
                  </a:extLst>
                </a:gridCol>
                <a:gridCol w="758950">
                  <a:extLst>
                    <a:ext uri="{9D8B030D-6E8A-4147-A177-3AD203B41FA5}">
                      <a16:colId xmlns:a16="http://schemas.microsoft.com/office/drawing/2014/main" val="20011"/>
                    </a:ext>
                  </a:extLst>
                </a:gridCol>
                <a:gridCol w="886975">
                  <a:extLst>
                    <a:ext uri="{9D8B030D-6E8A-4147-A177-3AD203B41FA5}">
                      <a16:colId xmlns:a16="http://schemas.microsoft.com/office/drawing/2014/main" val="20012"/>
                    </a:ext>
                  </a:extLst>
                </a:gridCol>
              </a:tblGrid>
              <a:tr h="259875">
                <a:tc rowSpan="3">
                  <a:txBody>
                    <a:bodyPr/>
                    <a:lstStyle/>
                    <a:p>
                      <a:pPr marL="0" marR="0" lvl="0" indent="0" algn="l" rtl="0">
                        <a:spcBef>
                          <a:spcPts val="0"/>
                        </a:spcBef>
                        <a:spcAft>
                          <a:spcPts val="0"/>
                        </a:spcAft>
                        <a:buNone/>
                      </a:pPr>
                      <a:r>
                        <a:rPr lang="fr-FR" sz="1200" b="1">
                          <a:solidFill>
                            <a:schemeClr val="dk1"/>
                          </a:solidFill>
                        </a:rPr>
                        <a:t>Région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gridSpan="4">
                  <a:txBody>
                    <a:bodyPr/>
                    <a:lstStyle/>
                    <a:p>
                      <a:pPr marL="0" marR="0" lvl="0" indent="0" algn="ctr" rtl="0">
                        <a:spcBef>
                          <a:spcPts val="0"/>
                        </a:spcBef>
                        <a:spcAft>
                          <a:spcPts val="0"/>
                        </a:spcAft>
                        <a:buNone/>
                      </a:pPr>
                      <a:r>
                        <a:rPr lang="fr-FR" sz="1200" b="1">
                          <a:solidFill>
                            <a:schemeClr val="dk1"/>
                          </a:solidFill>
                        </a:rPr>
                        <a:t>Grippe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tc gridSpan="4">
                  <a:txBody>
                    <a:bodyPr/>
                    <a:lstStyle/>
                    <a:p>
                      <a:pPr marL="0" marR="0" lvl="0" indent="0" algn="ctr" rtl="0">
                        <a:spcBef>
                          <a:spcPts val="0"/>
                        </a:spcBef>
                        <a:spcAft>
                          <a:spcPts val="0"/>
                        </a:spcAft>
                        <a:buNone/>
                      </a:pPr>
                      <a:r>
                        <a:rPr lang="fr-FR" sz="1200" b="1">
                          <a:solidFill>
                            <a:schemeClr val="dk1"/>
                          </a:solidFill>
                        </a:rPr>
                        <a:t>Rage</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tc gridSpan="4">
                  <a:txBody>
                    <a:bodyPr/>
                    <a:lstStyle/>
                    <a:p>
                      <a:pPr marL="0" marR="0" lvl="0" indent="0" algn="ctr" rtl="0">
                        <a:spcBef>
                          <a:spcPts val="0"/>
                        </a:spcBef>
                        <a:spcAft>
                          <a:spcPts val="0"/>
                        </a:spcAft>
                        <a:buNone/>
                      </a:pPr>
                      <a:r>
                        <a:rPr lang="fr-FR" sz="1200" b="1">
                          <a:solidFill>
                            <a:schemeClr val="dk1"/>
                          </a:solidFill>
                        </a:rPr>
                        <a:t>Anthrax</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288750">
                <a:tc vMerge="1">
                  <a:txBody>
                    <a:bodyPr/>
                    <a:lstStyle/>
                    <a:p>
                      <a:endParaRPr lang="fr-FR"/>
                    </a:p>
                  </a:txBody>
                  <a:tcPr/>
                </a:tc>
                <a:tc gridSpan="2">
                  <a:txBody>
                    <a:bodyPr/>
                    <a:lstStyle/>
                    <a:p>
                      <a:pPr marL="0" marR="0" lvl="0" indent="0" algn="ctr" rtl="0">
                        <a:spcBef>
                          <a:spcPts val="0"/>
                        </a:spcBef>
                        <a:spcAft>
                          <a:spcPts val="0"/>
                        </a:spcAft>
                        <a:buNone/>
                      </a:pPr>
                      <a:r>
                        <a:rPr lang="fr-FR" sz="1200"/>
                        <a:t>Humain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200"/>
                        <a:t>Animaux</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200"/>
                        <a:t>Humain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200"/>
                        <a:t>Animaux</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200"/>
                        <a:t>Humain</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tc gridSpan="2">
                  <a:txBody>
                    <a:bodyPr/>
                    <a:lstStyle/>
                    <a:p>
                      <a:pPr marL="0" marR="0" lvl="0" indent="0" algn="ctr" rtl="0">
                        <a:spcBef>
                          <a:spcPts val="0"/>
                        </a:spcBef>
                        <a:spcAft>
                          <a:spcPts val="0"/>
                        </a:spcAft>
                        <a:buNone/>
                      </a:pPr>
                      <a:r>
                        <a:rPr lang="fr-FR" sz="1200"/>
                        <a:t>Animaux</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hMerge="1">
                  <a:txBody>
                    <a:bodyPr/>
                    <a:lstStyle/>
                    <a:p>
                      <a:endParaRPr lang="fr-FR"/>
                    </a:p>
                  </a:txBody>
                  <a:tcPr/>
                </a:tc>
                <a:extLst>
                  <a:ext uri="{0D108BD9-81ED-4DB2-BD59-A6C34878D82A}">
                    <a16:rowId xmlns:a16="http://schemas.microsoft.com/office/drawing/2014/main" val="10001"/>
                  </a:ext>
                </a:extLst>
              </a:tr>
              <a:tr h="231000">
                <a:tc vMerge="1">
                  <a:txBody>
                    <a:bodyPr/>
                    <a:lstStyle/>
                    <a:p>
                      <a:endParaRPr lang="fr-FR"/>
                    </a:p>
                  </a:txBody>
                  <a:tcPr/>
                </a:tc>
                <a:tc>
                  <a:txBody>
                    <a:bodyPr/>
                    <a:lstStyle/>
                    <a:p>
                      <a:pPr marL="0" marR="0" lvl="0" indent="0" algn="ctr" rtl="0">
                        <a:spcBef>
                          <a:spcPts val="0"/>
                        </a:spcBef>
                        <a:spcAft>
                          <a:spcPts val="0"/>
                        </a:spcAft>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spcBef>
                          <a:spcPts val="0"/>
                        </a:spcBef>
                        <a:spcAft>
                          <a:spcPts val="0"/>
                        </a:spcAft>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Suspect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tc>
                  <a:txBody>
                    <a:bodyPr/>
                    <a:lstStyle/>
                    <a:p>
                      <a:pPr marL="0" marR="0" lvl="0" indent="0" algn="ctr" rtl="0">
                        <a:lnSpc>
                          <a:spcPct val="100000"/>
                        </a:lnSpc>
                        <a:spcBef>
                          <a:spcPts val="0"/>
                        </a:spcBef>
                        <a:spcAft>
                          <a:spcPts val="0"/>
                        </a:spcAft>
                        <a:buClr>
                          <a:schemeClr val="dk1"/>
                        </a:buClr>
                        <a:buSzPts val="1200"/>
                        <a:buFont typeface="Arial"/>
                        <a:buNone/>
                      </a:pPr>
                      <a:r>
                        <a:rPr lang="fr-FR" sz="1200"/>
                        <a:t>Confirmé</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1EFD8"/>
                    </a:solidFill>
                  </a:tcPr>
                </a:tc>
                <a:extLst>
                  <a:ext uri="{0D108BD9-81ED-4DB2-BD59-A6C34878D82A}">
                    <a16:rowId xmlns:a16="http://schemas.microsoft.com/office/drawing/2014/main" val="10002"/>
                  </a:ext>
                </a:extLst>
              </a:tr>
              <a:tr h="221175">
                <a:tc>
                  <a:txBody>
                    <a:bodyPr/>
                    <a:lstStyle/>
                    <a:p>
                      <a:pPr marL="0" marR="0" lvl="0" indent="0" algn="l" rtl="0">
                        <a:spcBef>
                          <a:spcPts val="0"/>
                        </a:spcBef>
                        <a:spcAft>
                          <a:spcPts val="0"/>
                        </a:spcAft>
                        <a:buNone/>
                      </a:pPr>
                      <a:r>
                        <a:rPr lang="fr-FR" sz="1200"/>
                        <a:t>Cas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20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sp>
        <p:nvSpPr>
          <p:cNvPr id="482" name="Google Shape;482;p24"/>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Exemples</a:t>
            </a:r>
            <a:endParaRPr dirty="0">
              <a:latin typeface="Franklin Gothic Medium" panose="020B0603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25"/>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000"/>
              <a:buFont typeface="Libre Franklin Medium"/>
              <a:buNone/>
            </a:pPr>
            <a:r>
              <a:rPr lang="fr-FR" sz="4000" dirty="0">
                <a:latin typeface="Franklin Gothic Medium" panose="020B0603020102020204" pitchFamily="34" charset="0"/>
                <a:sym typeface="Libre Franklin Medium"/>
              </a:rPr>
              <a:t>Activité 4 : Informatique de santé publique </a:t>
            </a:r>
            <a:r>
              <a:rPr lang="fr-FR" sz="4000" dirty="0">
                <a:latin typeface="Franklin Gothic Medium" panose="020B0603020102020204" pitchFamily="34" charset="0"/>
                <a:ea typeface="Arial"/>
                <a:cs typeface="Arial"/>
                <a:sym typeface="Arial"/>
              </a:rPr>
              <a:t>- </a:t>
            </a:r>
            <a:r>
              <a:rPr lang="fr-FR" sz="4000" dirty="0">
                <a:latin typeface="Franklin Gothic Medium" panose="020B0603020102020204" pitchFamily="34" charset="0"/>
                <a:sym typeface="Libre Franklin Medium"/>
              </a:rPr>
              <a:t>Affichage des données de surveillance</a:t>
            </a:r>
            <a:endParaRPr sz="4000" dirty="0">
              <a:latin typeface="Franklin Gothic Medium" panose="020B0603020102020204" pitchFamily="34" charset="0"/>
            </a:endParaRPr>
          </a:p>
        </p:txBody>
      </p:sp>
      <p:sp>
        <p:nvSpPr>
          <p:cNvPr id="489" name="Google Shape;489;p25"/>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b="1" dirty="0">
                <a:solidFill>
                  <a:srgbClr val="00953A"/>
                </a:solidFill>
              </a:rPr>
              <a:t>Qu'y a-t-il sur votre mur ?</a:t>
            </a:r>
            <a:endParaRPr dirty="0"/>
          </a:p>
          <a:p>
            <a:pPr marL="685800" lvl="1" indent="-228600" algn="l" rtl="0">
              <a:lnSpc>
                <a:spcPct val="100000"/>
              </a:lnSpc>
              <a:spcBef>
                <a:spcPts val="1000"/>
              </a:spcBef>
              <a:spcAft>
                <a:spcPts val="0"/>
              </a:spcAft>
              <a:buSzPts val="2400"/>
              <a:buChar char="▪"/>
            </a:pPr>
            <a:r>
              <a:rPr lang="fr-FR" dirty="0"/>
              <a:t>Le participant élaborera des infographies (tableaux, graphiques, etc.) dans le cadre de l'activité n° 1 (rapport de surveillance hebdomadaire)</a:t>
            </a:r>
            <a:endParaRPr dirty="0"/>
          </a:p>
          <a:p>
            <a:pPr marL="685800" lvl="1" indent="-228600" algn="l" rtl="0">
              <a:lnSpc>
                <a:spcPct val="100000"/>
              </a:lnSpc>
              <a:spcBef>
                <a:spcPts val="1000"/>
              </a:spcBef>
              <a:spcAft>
                <a:spcPts val="0"/>
              </a:spcAft>
              <a:buSzPts val="2400"/>
              <a:buChar char="▪"/>
            </a:pPr>
            <a:r>
              <a:rPr lang="fr-FR" dirty="0"/>
              <a:t>Les participants doivent afficher leurs tableaux et figures sur leur lieu de travail</a:t>
            </a:r>
            <a:endParaRPr dirty="0"/>
          </a:p>
          <a:p>
            <a:pPr marL="685800" lvl="1" indent="-228600" algn="l" rtl="0">
              <a:lnSpc>
                <a:spcPct val="100000"/>
              </a:lnSpc>
              <a:spcBef>
                <a:spcPts val="1000"/>
              </a:spcBef>
              <a:spcAft>
                <a:spcPts val="0"/>
              </a:spcAft>
              <a:buSzPts val="2400"/>
              <a:buChar char="▪"/>
            </a:pPr>
            <a:r>
              <a:rPr lang="fr-FR" dirty="0"/>
              <a:t>Les mentors travailleront avec le participant pour soutenir son travail et l’affichage sur le mur</a:t>
            </a:r>
            <a:endParaRPr dirty="0"/>
          </a:p>
          <a:p>
            <a:pPr marL="228600" lvl="0" indent="-114300" algn="l" rtl="0">
              <a:lnSpc>
                <a:spcPct val="100000"/>
              </a:lnSpc>
              <a:spcBef>
                <a:spcPts val="1000"/>
              </a:spcBef>
              <a:spcAft>
                <a:spcPts val="0"/>
              </a:spcAft>
              <a:buClr>
                <a:schemeClr val="dk1"/>
              </a:buClr>
              <a:buSzPts val="1800"/>
              <a:buFont typeface="Noto Sans Symbols"/>
              <a:buNone/>
            </a:pPr>
            <a:endParaRPr sz="2400" dirty="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2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Est-ce sur votre mur ?</a:t>
            </a:r>
            <a:endParaRPr dirty="0">
              <a:latin typeface="Franklin Gothic Medium" panose="020B0603020102020204" pitchFamily="34" charset="0"/>
            </a:endParaRPr>
          </a:p>
        </p:txBody>
      </p:sp>
      <p:pic>
        <p:nvPicPr>
          <p:cNvPr id="496" name="Google Shape;496;p26" descr="Text&#10;&#10;Description automatically generated with medium confidence"/>
          <p:cNvPicPr preferRelativeResize="0"/>
          <p:nvPr/>
        </p:nvPicPr>
        <p:blipFill rotWithShape="1">
          <a:blip r:embed="rId3">
            <a:alphaModFix/>
          </a:blip>
          <a:srcRect l="29911" t="17169" b="19078"/>
          <a:stretch/>
        </p:blipFill>
        <p:spPr>
          <a:xfrm>
            <a:off x="866374" y="3975446"/>
            <a:ext cx="3787641" cy="2583880"/>
          </a:xfrm>
          <a:prstGeom prst="rect">
            <a:avLst/>
          </a:prstGeom>
          <a:noFill/>
          <a:ln w="12700" cap="flat" cmpd="sng">
            <a:solidFill>
              <a:schemeClr val="tx1"/>
            </a:solidFill>
            <a:prstDash val="solid"/>
            <a:round/>
            <a:headEnd type="none" w="sm" len="sm"/>
            <a:tailEnd type="none" w="sm" len="sm"/>
          </a:ln>
        </p:spPr>
      </p:pic>
      <p:pic>
        <p:nvPicPr>
          <p:cNvPr id="497" name="Google Shape;497;p26" descr="\\cdc.gov\private\L302\acl9\Central America FETP\Fotos\Fotos\03 Basic FETP\Jutiapa 2010\Mar 2010 TOT Jutiapa\IMG_6127.jpg"/>
          <p:cNvPicPr preferRelativeResize="0"/>
          <p:nvPr/>
        </p:nvPicPr>
        <p:blipFill rotWithShape="1">
          <a:blip r:embed="rId4">
            <a:alphaModFix/>
          </a:blip>
          <a:srcRect l="21583" t="19632" r="1" b="17831"/>
          <a:stretch/>
        </p:blipFill>
        <p:spPr>
          <a:xfrm>
            <a:off x="838200" y="1514828"/>
            <a:ext cx="3843991" cy="2298867"/>
          </a:xfrm>
          <a:prstGeom prst="rect">
            <a:avLst/>
          </a:prstGeom>
          <a:noFill/>
          <a:ln w="12700" cap="flat" cmpd="sng">
            <a:solidFill>
              <a:schemeClr val="tx1"/>
            </a:solidFill>
            <a:prstDash val="solid"/>
            <a:miter lim="800000"/>
            <a:headEnd type="none" w="sm" len="sm"/>
            <a:tailEnd type="none" w="sm" len="sm"/>
          </a:ln>
        </p:spPr>
      </p:pic>
      <p:pic>
        <p:nvPicPr>
          <p:cNvPr id="498" name="Google Shape;498;p26" descr="\\cdc.gov\private\L302\acl9\Central America FETP\Fotos\Fotos\03 Basic FETP\Jutiapa 2010\Mar 2010 TOT Jutiapa\IMG_6126.jpg"/>
          <p:cNvPicPr preferRelativeResize="0"/>
          <p:nvPr/>
        </p:nvPicPr>
        <p:blipFill rotWithShape="1">
          <a:blip r:embed="rId5">
            <a:alphaModFix/>
          </a:blip>
          <a:srcRect l="16976" t="16274" r="12892" b="31913"/>
          <a:stretch/>
        </p:blipFill>
        <p:spPr>
          <a:xfrm>
            <a:off x="4835268" y="1514828"/>
            <a:ext cx="4142221" cy="2295144"/>
          </a:xfrm>
          <a:prstGeom prst="rect">
            <a:avLst/>
          </a:prstGeom>
          <a:noFill/>
          <a:ln w="12700" cap="flat" cmpd="sng">
            <a:solidFill>
              <a:schemeClr val="tx1"/>
            </a:solidFill>
            <a:prstDash val="solid"/>
            <a:miter lim="800000"/>
            <a:headEnd type="none" w="sm" len="sm"/>
            <a:tailEnd type="none" w="sm" len="sm"/>
          </a:ln>
        </p:spPr>
      </p:pic>
      <p:pic>
        <p:nvPicPr>
          <p:cNvPr id="499" name="Google Shape;499;p26"/>
          <p:cNvPicPr preferRelativeResize="0"/>
          <p:nvPr/>
        </p:nvPicPr>
        <p:blipFill rotWithShape="1">
          <a:blip r:embed="rId6">
            <a:alphaModFix/>
          </a:blip>
          <a:srcRect/>
          <a:stretch/>
        </p:blipFill>
        <p:spPr>
          <a:xfrm>
            <a:off x="4846036" y="3975446"/>
            <a:ext cx="3447475" cy="2585606"/>
          </a:xfrm>
          <a:prstGeom prst="rect">
            <a:avLst/>
          </a:prstGeom>
          <a:noFill/>
          <a:ln w="12700" cap="flat" cmpd="sng">
            <a:solidFill>
              <a:schemeClr val="tx1"/>
            </a:solidFill>
            <a:prstDash val="solid"/>
            <a:round/>
            <a:headEnd type="none" w="sm" len="sm"/>
            <a:tailEnd type="none" w="sm" len="sm"/>
          </a:ln>
        </p:spPr>
      </p:pic>
      <p:sp>
        <p:nvSpPr>
          <p:cNvPr id="2" name="TextBox 1">
            <a:extLst>
              <a:ext uri="{FF2B5EF4-FFF2-40B4-BE49-F238E27FC236}">
                <a16:creationId xmlns:a16="http://schemas.microsoft.com/office/drawing/2014/main" id="{343AA322-D014-067E-D5FD-45342347A3E6}"/>
              </a:ext>
            </a:extLst>
          </p:cNvPr>
          <p:cNvSpPr txBox="1"/>
          <p:nvPr/>
        </p:nvSpPr>
        <p:spPr>
          <a:xfrm>
            <a:off x="838200" y="6526341"/>
            <a:ext cx="3784921"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dirty="0"/>
              <a:t>Crédit photo : Michele Evering-Watley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Qu'y a-t-il sur votre mur ? (1/4)</a:t>
            </a:r>
            <a:endParaRPr dirty="0">
              <a:latin typeface="Franklin Gothic Medium" panose="020B0603020102020204" pitchFamily="34" charset="0"/>
            </a:endParaRPr>
          </a:p>
        </p:txBody>
      </p:sp>
      <p:graphicFrame>
        <p:nvGraphicFramePr>
          <p:cNvPr id="506" name="Google Shape;506;p27"/>
          <p:cNvGraphicFramePr/>
          <p:nvPr/>
        </p:nvGraphicFramePr>
        <p:xfrm>
          <a:off x="2541141" y="2260694"/>
          <a:ext cx="7589829" cy="4165506"/>
        </p:xfrm>
        <a:graphic>
          <a:graphicData uri="http://schemas.openxmlformats.org/drawingml/2006/chart">
            <c:chart xmlns:c="http://schemas.openxmlformats.org/drawingml/2006/chart" xmlns:r="http://schemas.openxmlformats.org/officeDocument/2006/relationships" r:id="rId3"/>
          </a:graphicData>
        </a:graphic>
      </p:graphicFrame>
      <p:sp>
        <p:nvSpPr>
          <p:cNvPr id="507" name="Google Shape;507;p27"/>
          <p:cNvSpPr txBox="1"/>
          <p:nvPr/>
        </p:nvSpPr>
        <p:spPr>
          <a:xfrm>
            <a:off x="838200" y="1491558"/>
            <a:ext cx="10515600" cy="53487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Cas de rougeole et de diarrhée par semaine, </a:t>
            </a:r>
            <a:endParaRPr/>
          </a:p>
          <a:p>
            <a:pPr marL="0" marR="0" lvl="0" indent="0" algn="ctr" rtl="0">
              <a:lnSpc>
                <a:spcPct val="100000"/>
              </a:lnSpc>
              <a:spcBef>
                <a:spcPts val="0"/>
              </a:spcBef>
              <a:spcAft>
                <a:spcPts val="0"/>
              </a:spcAft>
              <a:buClr>
                <a:schemeClr val="dk1"/>
              </a:buClr>
              <a:buSzPts val="2000"/>
              <a:buFont typeface="Arial"/>
              <a:buNone/>
            </a:pPr>
            <a:r>
              <a:rPr lang="fr-FR" sz="2000" b="1">
                <a:solidFill>
                  <a:schemeClr val="dk1"/>
                </a:solidFill>
                <a:latin typeface="Arial"/>
                <a:ea typeface="Arial"/>
                <a:cs typeface="Arial"/>
                <a:sym typeface="Arial"/>
              </a:rPr>
              <a:t>District X, 2024</a:t>
            </a:r>
            <a:endParaRPr/>
          </a:p>
          <a:p>
            <a:pPr marL="0" marR="0" lvl="0" indent="0" algn="l" rtl="0">
              <a:lnSpc>
                <a:spcPct val="100000"/>
              </a:lnSpc>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228600" marR="0" lvl="0" indent="-101600" algn="l" rtl="0">
              <a:lnSpc>
                <a:spcPct val="100000"/>
              </a:lnSpc>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Arial"/>
              <a:buNone/>
            </a:pPr>
            <a:endParaRPr sz="2000">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8"/>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000"/>
              <a:buNone/>
            </a:pPr>
            <a:r>
              <a:rPr lang="fr-FR" sz="2000" b="1">
                <a:solidFill>
                  <a:schemeClr val="dk1"/>
                </a:solidFill>
                <a:latin typeface="Arial"/>
                <a:ea typeface="Arial"/>
                <a:cs typeface="Arial"/>
                <a:sym typeface="Arial"/>
              </a:rPr>
              <a:t>Cas suspects de rougeole par semaine, pays X, 2024</a:t>
            </a:r>
            <a:endParaRPr/>
          </a:p>
          <a:p>
            <a:pPr marL="0" lvl="0" indent="0" algn="ctr" rtl="0">
              <a:lnSpc>
                <a:spcPct val="100000"/>
              </a:lnSpc>
              <a:spcBef>
                <a:spcPts val="1000"/>
              </a:spcBef>
              <a:spcAft>
                <a:spcPts val="0"/>
              </a:spcAft>
              <a:buClr>
                <a:schemeClr val="dk1"/>
              </a:buClr>
              <a:buSzPts val="2000"/>
              <a:buNone/>
            </a:pPr>
            <a:endParaRPr sz="2000"/>
          </a:p>
        </p:txBody>
      </p:sp>
      <p:sp>
        <p:nvSpPr>
          <p:cNvPr id="514" name="Google Shape;514;p28"/>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Qu'y a-t-il sur votre mur ? (2/4)</a:t>
            </a:r>
            <a:endParaRPr dirty="0">
              <a:latin typeface="Franklin Gothic Medium" panose="020B0603020102020204" pitchFamily="34" charset="0"/>
            </a:endParaRPr>
          </a:p>
        </p:txBody>
      </p:sp>
      <p:graphicFrame>
        <p:nvGraphicFramePr>
          <p:cNvPr id="515" name="Google Shape;515;p28"/>
          <p:cNvGraphicFramePr/>
          <p:nvPr/>
        </p:nvGraphicFramePr>
        <p:xfrm>
          <a:off x="838200" y="1922797"/>
          <a:ext cx="10515600" cy="469305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29"/>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dk1"/>
              </a:buClr>
              <a:buSzPts val="2000"/>
              <a:buNone/>
            </a:pPr>
            <a:r>
              <a:rPr lang="fr-FR" sz="2000" b="1" dirty="0"/>
              <a:t>Promptitude* des rapports de structures sanitaires, district X, 2023</a:t>
            </a:r>
            <a:endParaRPr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a:p>
            <a:pPr marL="0" lvl="0" indent="0" algn="ctr" rtl="0">
              <a:lnSpc>
                <a:spcPct val="100000"/>
              </a:lnSpc>
              <a:spcBef>
                <a:spcPts val="1000"/>
              </a:spcBef>
              <a:spcAft>
                <a:spcPts val="0"/>
              </a:spcAft>
              <a:buClr>
                <a:schemeClr val="dk1"/>
              </a:buClr>
              <a:buSzPts val="1800"/>
              <a:buNone/>
            </a:pPr>
            <a:r>
              <a:rPr lang="fr-FR" sz="1800" dirty="0"/>
              <a:t>*Note : Pourcentage de rapports hebdomadaires reçus à temps en 2023</a:t>
            </a:r>
            <a:endParaRPr dirty="0"/>
          </a:p>
          <a:p>
            <a:pPr marL="0" lvl="0" indent="0" algn="l" rtl="0">
              <a:lnSpc>
                <a:spcPct val="100000"/>
              </a:lnSpc>
              <a:spcBef>
                <a:spcPts val="1000"/>
              </a:spcBef>
              <a:spcAft>
                <a:spcPts val="0"/>
              </a:spcAft>
              <a:buClr>
                <a:schemeClr val="dk1"/>
              </a:buClr>
              <a:buSzPts val="2000"/>
              <a:buNone/>
            </a:pPr>
            <a:endParaRPr sz="2000" dirty="0"/>
          </a:p>
          <a:p>
            <a:pPr marL="228600" lvl="0" indent="-101600" algn="l" rtl="0">
              <a:lnSpc>
                <a:spcPct val="100000"/>
              </a:lnSpc>
              <a:spcBef>
                <a:spcPts val="1000"/>
              </a:spcBef>
              <a:spcAft>
                <a:spcPts val="0"/>
              </a:spcAft>
              <a:buClr>
                <a:schemeClr val="dk1"/>
              </a:buClr>
              <a:buSzPts val="2000"/>
              <a:buNone/>
            </a:pPr>
            <a:endParaRPr sz="2000" dirty="0"/>
          </a:p>
          <a:p>
            <a:pPr marL="0" lvl="0" indent="0" algn="l" rtl="0">
              <a:lnSpc>
                <a:spcPct val="100000"/>
              </a:lnSpc>
              <a:spcBef>
                <a:spcPts val="1000"/>
              </a:spcBef>
              <a:spcAft>
                <a:spcPts val="0"/>
              </a:spcAft>
              <a:buClr>
                <a:schemeClr val="dk1"/>
              </a:buClr>
              <a:buSzPts val="2000"/>
              <a:buNone/>
            </a:pPr>
            <a:endParaRPr sz="2000" dirty="0"/>
          </a:p>
        </p:txBody>
      </p:sp>
      <p:sp>
        <p:nvSpPr>
          <p:cNvPr id="522" name="Google Shape;522;p29"/>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Qu'y a-t-il sur votre mur ? (3/4)</a:t>
            </a:r>
            <a:endParaRPr dirty="0">
              <a:latin typeface="Franklin Gothic Medium" panose="020B0603020102020204" pitchFamily="34" charset="0"/>
            </a:endParaRPr>
          </a:p>
        </p:txBody>
      </p:sp>
      <p:graphicFrame>
        <p:nvGraphicFramePr>
          <p:cNvPr id="523" name="Google Shape;523;p29"/>
          <p:cNvGraphicFramePr/>
          <p:nvPr>
            <p:extLst>
              <p:ext uri="{D42A27DB-BD31-4B8C-83A1-F6EECF244321}">
                <p14:modId xmlns:p14="http://schemas.microsoft.com/office/powerpoint/2010/main" val="3116856869"/>
              </p:ext>
            </p:extLst>
          </p:nvPr>
        </p:nvGraphicFramePr>
        <p:xfrm>
          <a:off x="2032000" y="1900719"/>
          <a:ext cx="8128000" cy="430953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pic>
        <p:nvPicPr>
          <p:cNvPr id="529" name="Google Shape;529;p30"/>
          <p:cNvPicPr preferRelativeResize="0"/>
          <p:nvPr/>
        </p:nvPicPr>
        <p:blipFill rotWithShape="1">
          <a:blip r:embed="rId3">
            <a:alphaModFix/>
          </a:blip>
          <a:srcRect l="590"/>
          <a:stretch/>
        </p:blipFill>
        <p:spPr>
          <a:xfrm>
            <a:off x="2393950" y="1312672"/>
            <a:ext cx="7099300" cy="5327202"/>
          </a:xfrm>
          <a:prstGeom prst="rect">
            <a:avLst/>
          </a:prstGeom>
          <a:noFill/>
          <a:ln>
            <a:noFill/>
          </a:ln>
        </p:spPr>
      </p:pic>
      <p:sp>
        <p:nvSpPr>
          <p:cNvPr id="530" name="Google Shape;530;p30"/>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Qu'y a-t-il sur votre mur ? (4/4)</a:t>
            </a:r>
            <a:endParaRPr dirty="0">
              <a:latin typeface="Franklin Gothic Medium" panose="020B0603020102020204" pitchFamily="34" charset="0"/>
            </a:endParaRPr>
          </a:p>
        </p:txBody>
      </p:sp>
      <p:sp>
        <p:nvSpPr>
          <p:cNvPr id="531" name="Google Shape;531;p30"/>
          <p:cNvSpPr txBox="1">
            <a:spLocks noGrp="1"/>
          </p:cNvSpPr>
          <p:nvPr>
            <p:ph type="body" idx="2"/>
          </p:nvPr>
        </p:nvSpPr>
        <p:spPr>
          <a:xfrm>
            <a:off x="4765953" y="6510232"/>
            <a:ext cx="4772594" cy="21124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dk1"/>
              </a:buClr>
              <a:buSzPts val="1200"/>
              <a:buNone/>
            </a:pPr>
            <a:r>
              <a:rPr lang="fr-FR" sz="1200" u="sng">
                <a:solidFill>
                  <a:schemeClr val="hlink"/>
                </a:solidFill>
                <a:hlinkClick r:id="rId4"/>
              </a:rPr>
              <a:t>Éthiopie : Aperçu humanitaire - février 2024 - Ethiopie | ReliefWeb</a:t>
            </a:r>
            <a:endParaRPr sz="1200"/>
          </a:p>
        </p:txBody>
      </p:sp>
      <p:sp>
        <p:nvSpPr>
          <p:cNvPr id="532" name="Google Shape;532;p30" descr="Technical and vocational training facilities in South Sudan. | Download ..."/>
          <p:cNvSpPr/>
          <p:nvPr/>
        </p:nvSpPr>
        <p:spPr>
          <a:xfrm>
            <a:off x="5943600" y="3276600"/>
            <a:ext cx="3225800" cy="3225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33" name="Google Shape;533;p30"/>
          <p:cNvSpPr txBox="1"/>
          <p:nvPr/>
        </p:nvSpPr>
        <p:spPr>
          <a:xfrm>
            <a:off x="7404099" y="1312672"/>
            <a:ext cx="4512129" cy="83099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600">
              <a:solidFill>
                <a:schemeClr val="dk1"/>
              </a:solidFill>
              <a:latin typeface="Arial"/>
              <a:ea typeface="Arial"/>
              <a:cs typeface="Arial"/>
              <a:sym typeface="Arial"/>
            </a:endParaRPr>
          </a:p>
          <a:p>
            <a:pPr marL="0" marR="0" lvl="0" indent="0" algn="l" rtl="0">
              <a:spcBef>
                <a:spcPts val="0"/>
              </a:spcBef>
              <a:spcAft>
                <a:spcPts val="0"/>
              </a:spcAft>
              <a:buNone/>
            </a:pPr>
            <a:r>
              <a:rPr lang="fr-FR" sz="1600">
                <a:solidFill>
                  <a:schemeClr val="dk1"/>
                </a:solidFill>
                <a:latin typeface="Arial"/>
                <a:ea typeface="Arial"/>
                <a:cs typeface="Arial"/>
                <a:sym typeface="Arial"/>
              </a:rPr>
              <a:t>Nombre total de cas de rougeole confirmés</a:t>
            </a:r>
            <a:endParaRPr/>
          </a:p>
          <a:p>
            <a:pPr marL="0" marR="0" lvl="0" indent="0" algn="l" rtl="0">
              <a:spcBef>
                <a:spcPts val="0"/>
              </a:spcBef>
              <a:spcAft>
                <a:spcPts val="0"/>
              </a:spcAft>
              <a:buNone/>
            </a:pPr>
            <a:r>
              <a:rPr lang="fr-FR" sz="1600">
                <a:solidFill>
                  <a:schemeClr val="dk1"/>
                </a:solidFill>
                <a:latin typeface="Arial"/>
                <a:ea typeface="Arial"/>
                <a:cs typeface="Arial"/>
                <a:sym typeface="Arial"/>
              </a:rPr>
              <a:t>1 point = 100 cas</a:t>
            </a:r>
            <a:endParaRPr/>
          </a:p>
        </p:txBody>
      </p:sp>
      <p:sp>
        <p:nvSpPr>
          <p:cNvPr id="534" name="Google Shape;534;p30"/>
          <p:cNvSpPr txBox="1"/>
          <p:nvPr/>
        </p:nvSpPr>
        <p:spPr>
          <a:xfrm>
            <a:off x="7404099" y="2278777"/>
            <a:ext cx="3464494" cy="58477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a:solidFill>
                  <a:schemeClr val="dk1"/>
                </a:solidFill>
                <a:latin typeface="Arial"/>
                <a:ea typeface="Arial"/>
                <a:cs typeface="Arial"/>
                <a:sym typeface="Arial"/>
              </a:rPr>
              <a:t>Cas de choléra actifs</a:t>
            </a:r>
            <a:endParaRPr/>
          </a:p>
          <a:p>
            <a:pPr marL="0" marR="0" lvl="0" indent="0" algn="l" rtl="0">
              <a:spcBef>
                <a:spcPts val="0"/>
              </a:spcBef>
              <a:spcAft>
                <a:spcPts val="0"/>
              </a:spcAft>
              <a:buNone/>
            </a:pPr>
            <a:r>
              <a:rPr lang="fr-FR" sz="1600">
                <a:solidFill>
                  <a:schemeClr val="dk1"/>
                </a:solidFill>
                <a:latin typeface="Arial"/>
                <a:ea typeface="Arial"/>
                <a:cs typeface="Arial"/>
                <a:sym typeface="Arial"/>
              </a:rPr>
              <a:t>1 point = 100 cas</a:t>
            </a:r>
            <a:endParaRPr/>
          </a:p>
        </p:txBody>
      </p:sp>
      <p:sp>
        <p:nvSpPr>
          <p:cNvPr id="535" name="Google Shape;535;p30"/>
          <p:cNvSpPr txBox="1"/>
          <p:nvPr/>
        </p:nvSpPr>
        <p:spPr>
          <a:xfrm>
            <a:off x="496800" y="1550950"/>
            <a:ext cx="3680100" cy="113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dirty="0">
                <a:solidFill>
                  <a:schemeClr val="dk1"/>
                </a:solidFill>
              </a:rPr>
              <a:t>Flambées é</a:t>
            </a:r>
            <a:r>
              <a:rPr lang="fr-FR" sz="2400" b="1" dirty="0">
                <a:solidFill>
                  <a:schemeClr val="dk1"/>
                </a:solidFill>
                <a:latin typeface="Arial"/>
                <a:ea typeface="Arial"/>
                <a:cs typeface="Arial"/>
                <a:sym typeface="Arial"/>
              </a:rPr>
              <a:t>pidémiques en Éthiopie</a:t>
            </a:r>
            <a:r>
              <a:rPr lang="fr-FR" dirty="0"/>
              <a:t> </a:t>
            </a:r>
            <a:br>
              <a:rPr lang="fr-FR" dirty="0"/>
            </a:br>
            <a:r>
              <a:rPr lang="fr-FR" sz="2000" dirty="0">
                <a:solidFill>
                  <a:schemeClr val="dk1"/>
                </a:solidFill>
                <a:latin typeface="Arial"/>
                <a:ea typeface="Arial"/>
                <a:cs typeface="Arial"/>
                <a:sym typeface="Arial"/>
              </a:rPr>
              <a:t>février 2024</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31"/>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Résumé des activités requises </a:t>
            </a:r>
            <a:br>
              <a:rPr lang="fr-FR" dirty="0">
                <a:latin typeface="Franklin Gothic Medium" panose="020B0603020102020204" pitchFamily="34" charset="0"/>
              </a:rPr>
            </a:br>
            <a:r>
              <a:rPr lang="fr-FR" dirty="0">
                <a:latin typeface="Franklin Gothic Medium" panose="020B0603020102020204" pitchFamily="34" charset="0"/>
              </a:rPr>
              <a:t>et des résultats attendus</a:t>
            </a:r>
            <a:endParaRPr dirty="0">
              <a:latin typeface="Franklin Gothic Medium" panose="020B0603020102020204" pitchFamily="34" charset="0"/>
            </a:endParaRPr>
          </a:p>
        </p:txBody>
      </p:sp>
      <p:graphicFrame>
        <p:nvGraphicFramePr>
          <p:cNvPr id="542" name="Google Shape;542;p31"/>
          <p:cNvGraphicFramePr/>
          <p:nvPr>
            <p:extLst>
              <p:ext uri="{D42A27DB-BD31-4B8C-83A1-F6EECF244321}">
                <p14:modId xmlns:p14="http://schemas.microsoft.com/office/powerpoint/2010/main" val="2474959524"/>
              </p:ext>
            </p:extLst>
          </p:nvPr>
        </p:nvGraphicFramePr>
        <p:xfrm>
          <a:off x="838200" y="1693811"/>
          <a:ext cx="10515600" cy="3842909"/>
        </p:xfrm>
        <a:graphic>
          <a:graphicData uri="http://schemas.openxmlformats.org/drawingml/2006/table">
            <a:tbl>
              <a:tblPr firstRow="1" bandRow="1">
                <a:noFill/>
                <a:tableStyleId>{7A050915-2352-4D14-A851-EBB03B826969}</a:tableStyleId>
              </a:tblPr>
              <a:tblGrid>
                <a:gridCol w="5364600">
                  <a:extLst>
                    <a:ext uri="{9D8B030D-6E8A-4147-A177-3AD203B41FA5}">
                      <a16:colId xmlns:a16="http://schemas.microsoft.com/office/drawing/2014/main" val="20000"/>
                    </a:ext>
                  </a:extLst>
                </a:gridCol>
                <a:gridCol w="5151000">
                  <a:extLst>
                    <a:ext uri="{9D8B030D-6E8A-4147-A177-3AD203B41FA5}">
                      <a16:colId xmlns:a16="http://schemas.microsoft.com/office/drawing/2014/main" val="20001"/>
                    </a:ext>
                  </a:extLst>
                </a:gridCol>
              </a:tblGrid>
              <a:tr h="302250">
                <a:tc>
                  <a:txBody>
                    <a:bodyPr/>
                    <a:lstStyle/>
                    <a:p>
                      <a:pPr marL="0" marR="0" lvl="0" indent="0" algn="ctr" rtl="0">
                        <a:lnSpc>
                          <a:spcPct val="107000"/>
                        </a:lnSpc>
                        <a:spcBef>
                          <a:spcPts val="0"/>
                        </a:spcBef>
                        <a:spcAft>
                          <a:spcPts val="0"/>
                        </a:spcAft>
                        <a:buNone/>
                      </a:pPr>
                      <a:r>
                        <a:rPr lang="fr-FR" sz="2400">
                          <a:solidFill>
                            <a:srgbClr val="000000"/>
                          </a:solidFill>
                        </a:rPr>
                        <a:t>Activité</a:t>
                      </a:r>
                      <a:endParaRPr sz="2400">
                        <a:solidFill>
                          <a:srgbClr val="000000"/>
                        </a:solidFill>
                        <a:latin typeface="Arial"/>
                        <a:ea typeface="Arial"/>
                        <a:cs typeface="Arial"/>
                        <a:sym typeface="Arial"/>
                      </a:endParaRPr>
                    </a:p>
                  </a:txBody>
                  <a:tcPr marL="88825" marR="88825" marT="44425" marB="44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tc>
                  <a:txBody>
                    <a:bodyPr/>
                    <a:lstStyle/>
                    <a:p>
                      <a:pPr marL="0" marR="0" lvl="0" indent="0" algn="ctr" rtl="0">
                        <a:lnSpc>
                          <a:spcPct val="107000"/>
                        </a:lnSpc>
                        <a:spcBef>
                          <a:spcPts val="0"/>
                        </a:spcBef>
                        <a:spcAft>
                          <a:spcPts val="0"/>
                        </a:spcAft>
                        <a:buNone/>
                      </a:pPr>
                      <a:r>
                        <a:rPr lang="fr-FR" sz="2400">
                          <a:solidFill>
                            <a:srgbClr val="000000"/>
                          </a:solidFill>
                        </a:rPr>
                        <a:t>Produit livrable</a:t>
                      </a:r>
                      <a:endParaRPr sz="2400">
                        <a:solidFill>
                          <a:srgbClr val="000000"/>
                        </a:solidFill>
                        <a:latin typeface="Arial"/>
                        <a:ea typeface="Arial"/>
                        <a:cs typeface="Arial"/>
                        <a:sym typeface="Arial"/>
                      </a:endParaRPr>
                    </a:p>
                  </a:txBody>
                  <a:tcPr marL="88825" marR="88825" marT="44425" marB="444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00200">
                <a:tc>
                  <a:txBody>
                    <a:bodyPr/>
                    <a:lstStyle/>
                    <a:p>
                      <a:pPr marL="0" marR="0" lvl="0" indent="0" algn="l" rtl="0">
                        <a:lnSpc>
                          <a:spcPct val="115000"/>
                        </a:lnSpc>
                        <a:spcBef>
                          <a:spcPts val="0"/>
                        </a:spcBef>
                        <a:spcAft>
                          <a:spcPts val="0"/>
                        </a:spcAft>
                        <a:buNone/>
                      </a:pPr>
                      <a:r>
                        <a:rPr lang="fr-FR" sz="2000" dirty="0">
                          <a:solidFill>
                            <a:srgbClr val="000000"/>
                          </a:solidFill>
                          <a:latin typeface="Arial"/>
                          <a:ea typeface="Arial"/>
                          <a:cs typeface="Arial"/>
                          <a:sym typeface="Arial"/>
                        </a:rPr>
                        <a:t>Examiner et résumer les données de surveillance hebdomadaires </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342900" marR="0" lvl="0" indent="-342900" algn="l" rtl="0">
                        <a:lnSpc>
                          <a:spcPct val="115000"/>
                        </a:lnSpc>
                        <a:spcBef>
                          <a:spcPts val="0"/>
                        </a:spcBef>
                        <a:spcAft>
                          <a:spcPts val="0"/>
                        </a:spcAft>
                        <a:buClr>
                          <a:srgbClr val="000000"/>
                        </a:buClr>
                        <a:buSzPts val="2000"/>
                        <a:buFont typeface="Arial" panose="020B0604020202020204" pitchFamily="34" charset="0"/>
                        <a:buChar char="•"/>
                      </a:pPr>
                      <a:r>
                        <a:rPr lang="fr-FR" sz="2000" dirty="0">
                          <a:solidFill>
                            <a:srgbClr val="000000"/>
                          </a:solidFill>
                          <a:latin typeface="Arial"/>
                          <a:ea typeface="Arial"/>
                          <a:cs typeface="Arial"/>
                          <a:sym typeface="Arial"/>
                        </a:rPr>
                        <a:t>1 rapport hebdomadaire de surveillance</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90075">
                <a:tc>
                  <a:txBody>
                    <a:bodyPr/>
                    <a:lstStyle/>
                    <a:p>
                      <a:pPr marL="0" marR="0" lvl="0" indent="0" algn="l" rtl="0">
                        <a:lnSpc>
                          <a:spcPct val="115000"/>
                        </a:lnSpc>
                        <a:spcBef>
                          <a:spcPts val="0"/>
                        </a:spcBef>
                        <a:spcAft>
                          <a:spcPts val="0"/>
                        </a:spcAft>
                        <a:buNone/>
                      </a:pPr>
                      <a:r>
                        <a:rPr lang="fr-FR" sz="2000" dirty="0">
                          <a:solidFill>
                            <a:srgbClr val="000000"/>
                          </a:solidFill>
                          <a:latin typeface="Arial"/>
                          <a:ea typeface="Arial"/>
                          <a:cs typeface="Arial"/>
                          <a:sym typeface="Arial"/>
                        </a:rPr>
                        <a:t>Réaliser des audits de la qualité des données de surveillance et une analyse des forces, faiblesses, opportunités et menaces (FFOM)</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342900" marR="0" lvl="0" indent="-342900" algn="l" rtl="0">
                        <a:lnSpc>
                          <a:spcPct val="115000"/>
                        </a:lnSpc>
                        <a:spcBef>
                          <a:spcPts val="0"/>
                        </a:spcBef>
                        <a:spcAft>
                          <a:spcPts val="0"/>
                        </a:spcAft>
                        <a:buClr>
                          <a:srgbClr val="000000"/>
                        </a:buClr>
                        <a:buSzPts val="2000"/>
                        <a:buFont typeface="Arial" panose="020B0604020202020204" pitchFamily="34" charset="0"/>
                        <a:buChar char="•"/>
                      </a:pPr>
                      <a:r>
                        <a:rPr lang="fr-FR" sz="2000" dirty="0">
                          <a:solidFill>
                            <a:srgbClr val="000000"/>
                          </a:solidFill>
                          <a:latin typeface="Arial"/>
                          <a:ea typeface="Arial"/>
                          <a:cs typeface="Arial"/>
                          <a:sym typeface="Arial"/>
                        </a:rPr>
                        <a:t>3 rapports </a:t>
                      </a:r>
                      <a:r>
                        <a:rPr lang="fr-FR" sz="2000" dirty="0">
                          <a:solidFill>
                            <a:srgbClr val="000000"/>
                          </a:solidFill>
                        </a:rPr>
                        <a:t>A</a:t>
                      </a:r>
                      <a:r>
                        <a:rPr lang="fr-FR" sz="2000" dirty="0">
                          <a:solidFill>
                            <a:srgbClr val="000000"/>
                          </a:solidFill>
                          <a:latin typeface="Arial"/>
                          <a:ea typeface="Arial"/>
                          <a:cs typeface="Arial"/>
                          <a:sym typeface="Arial"/>
                        </a:rPr>
                        <a:t>QD (1 par structure)</a:t>
                      </a:r>
                      <a:endParaRPr lang="fr-FR" sz="2000" dirty="0">
                        <a:latin typeface="Arial"/>
                        <a:ea typeface="Arial"/>
                        <a:cs typeface="Arial"/>
                        <a:sym typeface="Arial"/>
                      </a:endParaRPr>
                    </a:p>
                    <a:p>
                      <a:pPr marL="342900" marR="0" lvl="0" indent="-342900" algn="l" rtl="0">
                        <a:lnSpc>
                          <a:spcPct val="115000"/>
                        </a:lnSpc>
                        <a:spcBef>
                          <a:spcPts val="0"/>
                        </a:spcBef>
                        <a:spcAft>
                          <a:spcPts val="0"/>
                        </a:spcAft>
                        <a:buClr>
                          <a:srgbClr val="000000"/>
                        </a:buClr>
                        <a:buSzPts val="2000"/>
                        <a:buFont typeface="Arial" panose="020B0604020202020204" pitchFamily="34" charset="0"/>
                        <a:buChar char="•"/>
                      </a:pPr>
                      <a:r>
                        <a:rPr lang="fr-FR" sz="2000" dirty="0">
                          <a:solidFill>
                            <a:srgbClr val="000000"/>
                          </a:solidFill>
                          <a:latin typeface="Arial"/>
                          <a:ea typeface="Arial"/>
                          <a:cs typeface="Arial"/>
                          <a:sym typeface="Arial"/>
                        </a:rPr>
                        <a:t>1 tableau </a:t>
                      </a:r>
                      <a:r>
                        <a:rPr lang="fr-FR" sz="2000" dirty="0">
                          <a:solidFill>
                            <a:srgbClr val="000000"/>
                          </a:solidFill>
                        </a:rPr>
                        <a:t>FFOM</a:t>
                      </a:r>
                      <a:endParaRPr lang="fr-F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90075">
                <a:tc>
                  <a:txBody>
                    <a:bodyPr/>
                    <a:lstStyle/>
                    <a:p>
                      <a:pPr marL="0" marR="0" lvl="0" indent="0" algn="l" rtl="0">
                        <a:lnSpc>
                          <a:spcPct val="115000"/>
                        </a:lnSpc>
                        <a:spcBef>
                          <a:spcPts val="0"/>
                        </a:spcBef>
                        <a:spcAft>
                          <a:spcPts val="0"/>
                        </a:spcAft>
                        <a:buNone/>
                      </a:pPr>
                      <a:r>
                        <a:rPr lang="fr-FR" sz="2000" dirty="0">
                          <a:solidFill>
                            <a:srgbClr val="000000"/>
                          </a:solidFill>
                          <a:latin typeface="Arial"/>
                          <a:ea typeface="Arial"/>
                          <a:cs typeface="Arial"/>
                          <a:sym typeface="Arial"/>
                        </a:rPr>
                        <a:t>Préparer un tableau sommaire la surveillance Une Seule Santé </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342900" marR="0" lvl="0" indent="-342900" algn="l" rtl="0">
                        <a:lnSpc>
                          <a:spcPct val="115000"/>
                        </a:lnSpc>
                        <a:spcBef>
                          <a:spcPts val="0"/>
                        </a:spcBef>
                        <a:spcAft>
                          <a:spcPts val="0"/>
                        </a:spcAft>
                        <a:buClr>
                          <a:srgbClr val="000000"/>
                        </a:buClr>
                        <a:buSzPts val="2000"/>
                        <a:buFont typeface="Arial" panose="020B0604020202020204" pitchFamily="34" charset="0"/>
                        <a:buChar char="•"/>
                      </a:pPr>
                      <a:r>
                        <a:rPr lang="fr-FR" sz="2000" dirty="0">
                          <a:solidFill>
                            <a:srgbClr val="000000"/>
                          </a:solidFill>
                          <a:latin typeface="Arial"/>
                          <a:ea typeface="Arial"/>
                          <a:cs typeface="Arial"/>
                          <a:sym typeface="Arial"/>
                        </a:rPr>
                        <a:t>1 tableau </a:t>
                      </a:r>
                      <a:r>
                        <a:rPr lang="fr-FR" sz="2000" dirty="0">
                          <a:solidFill>
                            <a:srgbClr val="000000"/>
                          </a:solidFill>
                        </a:rPr>
                        <a:t>sommaire de </a:t>
                      </a:r>
                      <a:r>
                        <a:rPr lang="fr-FR" sz="2000" dirty="0">
                          <a:solidFill>
                            <a:srgbClr val="000000"/>
                          </a:solidFill>
                          <a:latin typeface="Arial"/>
                          <a:cs typeface="Arial"/>
                          <a:sym typeface="Arial"/>
                        </a:rPr>
                        <a:t>s</a:t>
                      </a:r>
                      <a:r>
                        <a:rPr lang="fr-FR" sz="2000" dirty="0">
                          <a:solidFill>
                            <a:srgbClr val="000000"/>
                          </a:solidFill>
                          <a:latin typeface="Arial"/>
                          <a:ea typeface="Arial"/>
                          <a:cs typeface="Arial"/>
                          <a:sym typeface="Arial"/>
                        </a:rPr>
                        <a:t>urveillance </a:t>
                      </a:r>
                      <a:r>
                        <a:rPr lang="fr-FR" sz="2000" dirty="0">
                          <a:solidFill>
                            <a:srgbClr val="000000"/>
                          </a:solidFill>
                        </a:rPr>
                        <a:t>Une Seule Santé</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90075">
                <a:tc>
                  <a:txBody>
                    <a:bodyPr/>
                    <a:lstStyle/>
                    <a:p>
                      <a:pPr marL="0" marR="0" lvl="0" indent="0" algn="l" rtl="0">
                        <a:lnSpc>
                          <a:spcPct val="115000"/>
                        </a:lnSpc>
                        <a:spcBef>
                          <a:spcPts val="0"/>
                        </a:spcBef>
                        <a:spcAft>
                          <a:spcPts val="0"/>
                        </a:spcAft>
                        <a:buNone/>
                      </a:pPr>
                      <a:r>
                        <a:rPr lang="fr-FR" sz="2000">
                          <a:solidFill>
                            <a:srgbClr val="000000"/>
                          </a:solidFill>
                          <a:latin typeface="Arial"/>
                          <a:ea typeface="Arial"/>
                          <a:cs typeface="Arial"/>
                          <a:sym typeface="Arial"/>
                        </a:rPr>
                        <a:t>Affichage des données de surveillance sur votre mur</a:t>
                      </a:r>
                      <a:endParaRPr sz="200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342900" marR="0" lvl="0" indent="-342900" algn="l" rtl="0">
                        <a:lnSpc>
                          <a:spcPct val="115000"/>
                        </a:lnSpc>
                        <a:spcBef>
                          <a:spcPts val="0"/>
                        </a:spcBef>
                        <a:spcAft>
                          <a:spcPts val="0"/>
                        </a:spcAft>
                        <a:buClr>
                          <a:srgbClr val="000000"/>
                        </a:buClr>
                        <a:buSzPts val="2000"/>
                        <a:buFont typeface="Arial" panose="020B0604020202020204" pitchFamily="34" charset="0"/>
                        <a:buChar char="•"/>
                      </a:pPr>
                      <a:r>
                        <a:rPr lang="fr-FR" sz="2000" dirty="0">
                          <a:solidFill>
                            <a:srgbClr val="000000"/>
                          </a:solidFill>
                          <a:latin typeface="Arial"/>
                          <a:ea typeface="Arial"/>
                          <a:cs typeface="Arial"/>
                          <a:sym typeface="Arial"/>
                        </a:rPr>
                        <a:t>Photo de votre lieu de travail avec affichage des données de surveillance</a:t>
                      </a:r>
                      <a:endParaRPr sz="2000" dirty="0">
                        <a:latin typeface="Arial"/>
                        <a:ea typeface="Arial"/>
                        <a:cs typeface="Arial"/>
                        <a:sym typeface="Arial"/>
                      </a:endParaRPr>
                    </a:p>
                  </a:txBody>
                  <a:tcPr marL="88900" marR="88900" marT="44450" marB="4445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32"/>
          <p:cNvSpPr txBox="1">
            <a:spLocks noGrp="1"/>
          </p:cNvSpPr>
          <p:nvPr>
            <p:ph type="body" idx="1"/>
          </p:nvPr>
        </p:nvSpPr>
        <p:spPr>
          <a:xfrm>
            <a:off x="838200" y="1478855"/>
            <a:ext cx="5722257"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400"/>
              <a:buNone/>
            </a:pPr>
            <a:r>
              <a:rPr lang="fr-FR" sz="2400" dirty="0"/>
              <a:t>Pratiques de routine en matière de surveillance :</a:t>
            </a:r>
            <a:endParaRPr dirty="0"/>
          </a:p>
          <a:p>
            <a:pPr marL="685800" lvl="1" indent="-228600" algn="l" rtl="0">
              <a:lnSpc>
                <a:spcPct val="100000"/>
              </a:lnSpc>
              <a:spcBef>
                <a:spcPts val="1000"/>
              </a:spcBef>
              <a:spcAft>
                <a:spcPts val="0"/>
              </a:spcAft>
              <a:buSzPts val="2000"/>
              <a:buFont typeface="Noto Sans Symbols"/>
              <a:buChar char="▪"/>
            </a:pPr>
            <a:r>
              <a:rPr lang="fr-FR" sz="2000" dirty="0"/>
              <a:t>Regardez VOS données</a:t>
            </a:r>
            <a:endParaRPr dirty="0"/>
          </a:p>
          <a:p>
            <a:pPr marL="685800" lvl="1" indent="-228600" algn="l" rtl="0">
              <a:lnSpc>
                <a:spcPct val="100000"/>
              </a:lnSpc>
              <a:spcBef>
                <a:spcPts val="1000"/>
              </a:spcBef>
              <a:spcAft>
                <a:spcPts val="0"/>
              </a:spcAft>
              <a:buSzPts val="2000"/>
              <a:buFont typeface="Noto Sans Symbols"/>
              <a:buChar char="▪"/>
            </a:pPr>
            <a:r>
              <a:rPr lang="fr-FR" sz="2000" dirty="0"/>
              <a:t>Résumez vos données</a:t>
            </a:r>
            <a:endParaRPr dirty="0"/>
          </a:p>
          <a:p>
            <a:pPr marL="685800" lvl="1" indent="-228600" algn="l" rtl="0">
              <a:lnSpc>
                <a:spcPct val="100000"/>
              </a:lnSpc>
              <a:spcBef>
                <a:spcPts val="1000"/>
              </a:spcBef>
              <a:spcAft>
                <a:spcPts val="0"/>
              </a:spcAft>
              <a:buSzPts val="2000"/>
              <a:buChar char="▪"/>
            </a:pPr>
            <a:r>
              <a:rPr lang="fr-FR" sz="2000" dirty="0"/>
              <a:t>Comparer les données observées avec </a:t>
            </a:r>
            <a:br>
              <a:rPr lang="fr-FR" sz="2000" dirty="0"/>
            </a:br>
            <a:r>
              <a:rPr lang="fr-FR" sz="2000" dirty="0"/>
              <a:t>données attendues</a:t>
            </a:r>
            <a:endParaRPr dirty="0"/>
          </a:p>
          <a:p>
            <a:pPr marL="1143000" lvl="2" indent="-228600" algn="l" rtl="0">
              <a:lnSpc>
                <a:spcPct val="100000"/>
              </a:lnSpc>
              <a:spcBef>
                <a:spcPts val="1000"/>
              </a:spcBef>
              <a:spcAft>
                <a:spcPts val="0"/>
              </a:spcAft>
              <a:buSzPts val="1800"/>
              <a:buChar char="‒"/>
            </a:pPr>
            <a:r>
              <a:rPr lang="fr-FR" sz="1800" dirty="0"/>
              <a:t>Données historiques pour la même zone et la même période</a:t>
            </a:r>
            <a:endParaRPr dirty="0"/>
          </a:p>
          <a:p>
            <a:pPr marL="685800" lvl="1" indent="-228600" algn="l" rtl="0">
              <a:lnSpc>
                <a:spcPct val="100000"/>
              </a:lnSpc>
              <a:spcBef>
                <a:spcPts val="1000"/>
              </a:spcBef>
              <a:spcAft>
                <a:spcPts val="0"/>
              </a:spcAft>
              <a:buSzPts val="2000"/>
              <a:buFont typeface="Noto Sans Symbols"/>
              <a:buChar char="▪"/>
            </a:pPr>
            <a:r>
              <a:rPr lang="fr-FR" sz="2000" dirty="0"/>
              <a:t>Considérer les explications possibles</a:t>
            </a:r>
            <a:endParaRPr dirty="0"/>
          </a:p>
          <a:p>
            <a:pPr marL="685800" lvl="1" indent="-228600" algn="l" rtl="0">
              <a:lnSpc>
                <a:spcPct val="100000"/>
              </a:lnSpc>
              <a:spcBef>
                <a:spcPts val="1000"/>
              </a:spcBef>
              <a:spcAft>
                <a:spcPts val="0"/>
              </a:spcAft>
              <a:buSzPts val="2000"/>
              <a:buChar char="▪"/>
            </a:pPr>
            <a:r>
              <a:rPr lang="fr-FR" sz="2000" dirty="0"/>
              <a:t>Collaborer avec d'autres secteurs</a:t>
            </a:r>
            <a:endParaRPr dirty="0"/>
          </a:p>
          <a:p>
            <a:pPr marL="685800" lvl="1" indent="-228600" algn="l" rtl="0">
              <a:lnSpc>
                <a:spcPct val="100000"/>
              </a:lnSpc>
              <a:spcBef>
                <a:spcPts val="1000"/>
              </a:spcBef>
              <a:spcAft>
                <a:spcPts val="0"/>
              </a:spcAft>
              <a:buSzPts val="2000"/>
              <a:buFont typeface="Noto Sans Symbols"/>
              <a:buChar char="▪"/>
            </a:pPr>
            <a:r>
              <a:rPr lang="fr-FR" sz="2000" dirty="0"/>
              <a:t>Communiquer les résultats, </a:t>
            </a:r>
            <a:br>
              <a:rPr lang="fr-FR" sz="2000" dirty="0"/>
            </a:br>
            <a:r>
              <a:rPr lang="fr-FR" sz="2000" dirty="0"/>
              <a:t>partager le </a:t>
            </a:r>
            <a:r>
              <a:rPr lang="en-US" sz="2000" dirty="0"/>
              <a:t>feedback</a:t>
            </a:r>
            <a:endParaRPr dirty="0"/>
          </a:p>
          <a:p>
            <a:pPr marL="685800" lvl="1" indent="-228600" algn="l" rtl="0">
              <a:lnSpc>
                <a:spcPct val="100000"/>
              </a:lnSpc>
              <a:spcBef>
                <a:spcPts val="1000"/>
              </a:spcBef>
              <a:spcAft>
                <a:spcPts val="0"/>
              </a:spcAft>
              <a:buSzPts val="2000"/>
              <a:buFont typeface="Noto Sans Symbols"/>
              <a:buChar char="▪"/>
            </a:pPr>
            <a:r>
              <a:rPr lang="fr-FR" sz="2000" dirty="0"/>
              <a:t>Action basée sur vos résultats</a:t>
            </a:r>
            <a:br>
              <a:rPr lang="fr-FR" sz="2000" dirty="0"/>
            </a:br>
            <a:endParaRPr sz="2000" dirty="0"/>
          </a:p>
          <a:p>
            <a:pPr marL="228600" lvl="0" indent="-50800" algn="l" rtl="0">
              <a:lnSpc>
                <a:spcPct val="100000"/>
              </a:lnSpc>
              <a:spcBef>
                <a:spcPts val="1000"/>
              </a:spcBef>
              <a:spcAft>
                <a:spcPts val="0"/>
              </a:spcAft>
              <a:buClr>
                <a:schemeClr val="dk1"/>
              </a:buClr>
              <a:buSzPts val="2800"/>
              <a:buNone/>
            </a:pPr>
            <a:endParaRPr dirty="0"/>
          </a:p>
        </p:txBody>
      </p:sp>
      <p:sp>
        <p:nvSpPr>
          <p:cNvPr id="549" name="Google Shape;549;p32"/>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La surveillance en action</a:t>
            </a:r>
            <a:endParaRPr dirty="0">
              <a:latin typeface="Franklin Gothic Medium" panose="020B0603020102020204" pitchFamily="34" charset="0"/>
            </a:endParaRPr>
          </a:p>
        </p:txBody>
      </p:sp>
      <p:pic>
        <p:nvPicPr>
          <p:cNvPr id="550" name="Google Shape;550;p32" descr="A picture containing indoor&#10;&#10;Description automatically generated"/>
          <p:cNvPicPr preferRelativeResize="0"/>
          <p:nvPr/>
        </p:nvPicPr>
        <p:blipFill rotWithShape="1">
          <a:blip r:embed="rId3">
            <a:alphaModFix/>
          </a:blip>
          <a:srcRect l="32327" r="27170" b="11873"/>
          <a:stretch/>
        </p:blipFill>
        <p:spPr>
          <a:xfrm rot="-5400000">
            <a:off x="7868060" y="1637211"/>
            <a:ext cx="2648881" cy="4322599"/>
          </a:xfrm>
          <a:prstGeom prst="rect">
            <a:avLst/>
          </a:prstGeom>
          <a:noFill/>
          <a:ln w="12700" cap="flat" cmpd="sng">
            <a:solidFill>
              <a:schemeClr val="tx1"/>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latin typeface="Arial"/>
                <a:ea typeface="Arial"/>
                <a:cs typeface="Arial"/>
                <a:sym typeface="Arial"/>
              </a:rPr>
              <a:t>À la fin de cette leçon, vous pourrez :</a:t>
            </a:r>
            <a:endParaRPr sz="2800" b="0" i="0" u="none" strike="noStrike" cap="none" dirty="0">
              <a:solidFill>
                <a:srgbClr val="000000"/>
              </a:solidFill>
              <a:latin typeface="Arial"/>
              <a:ea typeface="Arial"/>
              <a:cs typeface="Arial"/>
              <a:sym typeface="Arial"/>
            </a:endParaRPr>
          </a:p>
          <a:p>
            <a:pPr marL="228600" lvl="0" indent="-228600" algn="l" rtl="0">
              <a:lnSpc>
                <a:spcPct val="100000"/>
              </a:lnSpc>
              <a:spcBef>
                <a:spcPts val="1000"/>
              </a:spcBef>
              <a:spcAft>
                <a:spcPts val="0"/>
              </a:spcAft>
              <a:buClr>
                <a:srgbClr val="000000"/>
              </a:buClr>
              <a:buSzPts val="2800"/>
              <a:buFont typeface="Arial"/>
              <a:buChar char="•"/>
            </a:pPr>
            <a:r>
              <a:rPr lang="fr-FR" sz="2800" b="0" i="0" u="none" strike="noStrike" cap="none" dirty="0">
                <a:solidFill>
                  <a:srgbClr val="000000"/>
                </a:solidFill>
                <a:latin typeface="Arial"/>
                <a:ea typeface="Arial"/>
                <a:cs typeface="Arial"/>
                <a:sym typeface="Arial"/>
              </a:rPr>
              <a:t>Décrire les activités de terrain à </a:t>
            </a:r>
            <a:r>
              <a:rPr lang="fr-FR" b="0" dirty="0">
                <a:solidFill>
                  <a:srgbClr val="000000"/>
                </a:solidFill>
                <a:latin typeface="Arial"/>
                <a:ea typeface="Arial"/>
                <a:cs typeface="Arial"/>
                <a:sym typeface="Arial"/>
              </a:rPr>
              <a:t>mener </a:t>
            </a:r>
            <a:r>
              <a:rPr lang="fr-FR" sz="2800" b="0" i="0" u="none" strike="noStrike" cap="none" dirty="0">
                <a:solidFill>
                  <a:srgbClr val="000000"/>
                </a:solidFill>
                <a:latin typeface="Arial"/>
                <a:ea typeface="Arial"/>
                <a:cs typeface="Arial"/>
                <a:sym typeface="Arial"/>
              </a:rPr>
              <a:t>pendant l'intervalle </a:t>
            </a:r>
            <a:br>
              <a:rPr lang="fr-FR" sz="2800" b="0" i="0" u="none" strike="noStrike" cap="none" dirty="0">
                <a:solidFill>
                  <a:srgbClr val="000000"/>
                </a:solidFill>
                <a:latin typeface="Arial"/>
                <a:ea typeface="Arial"/>
                <a:cs typeface="Arial"/>
                <a:sym typeface="Arial"/>
              </a:rPr>
            </a:br>
            <a:r>
              <a:rPr lang="fr-FR" sz="2800" b="0" i="0" u="none" strike="noStrike" cap="none" dirty="0">
                <a:solidFill>
                  <a:srgbClr val="000000"/>
                </a:solidFill>
                <a:latin typeface="Arial"/>
                <a:ea typeface="Arial"/>
                <a:cs typeface="Arial"/>
                <a:sym typeface="Arial"/>
              </a:rPr>
              <a:t>de terrain 1</a:t>
            </a:r>
            <a:endParaRPr dirty="0"/>
          </a:p>
          <a:p>
            <a:pPr marL="228600" marR="0" lvl="0" indent="-228600" algn="l" rtl="0">
              <a:lnSpc>
                <a:spcPct val="100000"/>
              </a:lnSpc>
              <a:spcBef>
                <a:spcPts val="1000"/>
              </a:spcBef>
              <a:spcAft>
                <a:spcPts val="0"/>
              </a:spcAft>
              <a:buClr>
                <a:srgbClr val="000000"/>
              </a:buClr>
              <a:buSzPts val="2800"/>
              <a:buFont typeface="Arial"/>
              <a:buChar char="•"/>
            </a:pPr>
            <a:r>
              <a:rPr lang="fr-FR" sz="2800" b="0" i="0" u="none" strike="noStrike" cap="none" dirty="0">
                <a:solidFill>
                  <a:srgbClr val="000000"/>
                </a:solidFill>
                <a:latin typeface="Arial"/>
                <a:ea typeface="Arial"/>
                <a:cs typeface="Arial"/>
                <a:sym typeface="Arial"/>
              </a:rPr>
              <a:t>Dresser la liste des résultats attendus de ces activités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6"/>
          <p:cNvSpPr txBox="1">
            <a:spLocks noGrp="1"/>
          </p:cNvSpPr>
          <p:nvPr>
            <p:ph type="body" idx="1"/>
          </p:nvPr>
        </p:nvSpPr>
        <p:spPr>
          <a:xfrm>
            <a:off x="862352" y="1478925"/>
            <a:ext cx="4887000" cy="4639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953A"/>
              </a:buClr>
              <a:buSzPts val="2800"/>
              <a:buNone/>
            </a:pPr>
            <a:r>
              <a:rPr lang="fr-FR" b="1" dirty="0">
                <a:solidFill>
                  <a:srgbClr val="00953A"/>
                </a:solidFill>
              </a:rPr>
              <a:t>Les mentors </a:t>
            </a:r>
            <a:r>
              <a:rPr lang="fr-FR" dirty="0"/>
              <a:t>fourniront :</a:t>
            </a:r>
            <a:endParaRPr dirty="0"/>
          </a:p>
          <a:p>
            <a:pPr marL="685800" lvl="1" indent="-228600" algn="l" rtl="0">
              <a:lnSpc>
                <a:spcPct val="100000"/>
              </a:lnSpc>
              <a:spcBef>
                <a:spcPts val="1000"/>
              </a:spcBef>
              <a:spcAft>
                <a:spcPts val="0"/>
              </a:spcAft>
              <a:buSzPts val="2400"/>
              <a:buChar char="▪"/>
            </a:pPr>
            <a:r>
              <a:rPr lang="fr-FR" dirty="0"/>
              <a:t>Un coaching basé sur leur expérience de terrain</a:t>
            </a:r>
            <a:endParaRPr dirty="0"/>
          </a:p>
          <a:p>
            <a:pPr marL="685800" lvl="1" indent="-228600" algn="l" rtl="0">
              <a:lnSpc>
                <a:spcPct val="100000"/>
              </a:lnSpc>
              <a:spcBef>
                <a:spcPts val="1000"/>
              </a:spcBef>
              <a:spcAft>
                <a:spcPts val="0"/>
              </a:spcAft>
              <a:buSzPts val="2400"/>
              <a:buChar char="▪"/>
            </a:pPr>
            <a:r>
              <a:rPr lang="fr-CA" dirty="0"/>
              <a:t>Un appui à la planification </a:t>
            </a:r>
            <a:br>
              <a:rPr lang="fr-CA" dirty="0"/>
            </a:br>
            <a:r>
              <a:rPr lang="fr-CA" dirty="0"/>
              <a:t>et résolution de problèmes</a:t>
            </a:r>
          </a:p>
          <a:p>
            <a:pPr marL="685800" lvl="1" indent="-228600" algn="l" rtl="0">
              <a:lnSpc>
                <a:spcPct val="100000"/>
              </a:lnSpc>
              <a:spcBef>
                <a:spcPts val="1000"/>
              </a:spcBef>
              <a:spcAft>
                <a:spcPts val="0"/>
              </a:spcAft>
              <a:buSzPts val="2400"/>
              <a:buChar char="▪"/>
            </a:pPr>
            <a:r>
              <a:rPr lang="fr-FR" dirty="0"/>
              <a:t>Une revue des documents pour s'assurer de leur exactitude technique</a:t>
            </a:r>
            <a:endParaRPr dirty="0"/>
          </a:p>
          <a:p>
            <a:pPr marL="685800" lvl="1" indent="-228600" algn="l" rtl="0">
              <a:lnSpc>
                <a:spcPct val="100000"/>
              </a:lnSpc>
              <a:spcBef>
                <a:spcPts val="1000"/>
              </a:spcBef>
              <a:spcAft>
                <a:spcPts val="0"/>
              </a:spcAft>
              <a:buSzPts val="2400"/>
              <a:buChar char="▪"/>
            </a:pPr>
            <a:r>
              <a:rPr lang="fr-FR" dirty="0"/>
              <a:t>Un plaidoyer pour le programme et pour vous</a:t>
            </a:r>
            <a:endParaRPr dirty="0"/>
          </a:p>
          <a:p>
            <a:pPr marL="0" lvl="0" indent="0" algn="l" rtl="0">
              <a:lnSpc>
                <a:spcPct val="100000"/>
              </a:lnSpc>
              <a:spcBef>
                <a:spcPts val="1000"/>
              </a:spcBef>
              <a:spcAft>
                <a:spcPts val="0"/>
              </a:spcAft>
              <a:buClr>
                <a:schemeClr val="dk1"/>
              </a:buClr>
              <a:buSzPts val="2800"/>
              <a:buNone/>
            </a:pPr>
            <a:endParaRPr dirty="0"/>
          </a:p>
        </p:txBody>
      </p:sp>
      <p:sp>
        <p:nvSpPr>
          <p:cNvPr id="318" name="Google Shape;318;p6"/>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Orientation et soutien technique</a:t>
            </a:r>
            <a:endParaRPr dirty="0">
              <a:latin typeface="Franklin Gothic Medium" panose="020B0603020102020204" pitchFamily="34" charset="0"/>
            </a:endParaRPr>
          </a:p>
        </p:txBody>
      </p:sp>
      <p:pic>
        <p:nvPicPr>
          <p:cNvPr id="319" name="Google Shape;319;p6" descr="A group of people talking"/>
          <p:cNvPicPr preferRelativeResize="0"/>
          <p:nvPr/>
        </p:nvPicPr>
        <p:blipFill rotWithShape="1">
          <a:blip r:embed="rId3">
            <a:alphaModFix/>
          </a:blip>
          <a:srcRect l="1524" r="1410"/>
          <a:stretch/>
        </p:blipFill>
        <p:spPr>
          <a:xfrm>
            <a:off x="5902036" y="1766756"/>
            <a:ext cx="5451764" cy="3736269"/>
          </a:xfrm>
          <a:prstGeom prst="rect">
            <a:avLst/>
          </a:prstGeom>
          <a:noFill/>
          <a:ln w="12700" cap="flat" cmpd="sng">
            <a:solidFill>
              <a:schemeClr val="tx1"/>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7"/>
          <p:cNvSpPr txBox="1">
            <a:spLocks noGrp="1"/>
          </p:cNvSpPr>
          <p:nvPr>
            <p:ph type="body" idx="1"/>
          </p:nvPr>
        </p:nvSpPr>
        <p:spPr>
          <a:xfrm>
            <a:off x="838200" y="1478857"/>
            <a:ext cx="10515600" cy="4639309"/>
          </a:xfrm>
          <a:prstGeom prst="rect">
            <a:avLst/>
          </a:prstGeom>
          <a:noFill/>
          <a:ln>
            <a:noFill/>
          </a:ln>
        </p:spPr>
        <p:txBody>
          <a:bodyPr spcFirstLastPara="1" wrap="square" lIns="91425" tIns="45700" rIns="91425" bIns="45700" anchor="t" anchorCtr="0">
            <a:noAutofit/>
          </a:bodyPr>
          <a:lstStyle/>
          <a:p>
            <a:pPr marL="514350" lvl="1" indent="-514350" algn="l" rtl="0">
              <a:lnSpc>
                <a:spcPct val="100000"/>
              </a:lnSpc>
              <a:spcBef>
                <a:spcPts val="0"/>
              </a:spcBef>
              <a:spcAft>
                <a:spcPts val="0"/>
              </a:spcAft>
              <a:buClr>
                <a:schemeClr val="dk1"/>
              </a:buClr>
              <a:buSzPts val="2800"/>
              <a:buFont typeface="Libre Franklin Medium"/>
              <a:buAutoNum type="arabicPeriod"/>
            </a:pPr>
            <a:r>
              <a:rPr lang="fr-FR" sz="2800" dirty="0"/>
              <a:t>Rapport hebdomadaire de surveillance</a:t>
            </a:r>
            <a:endParaRPr dirty="0"/>
          </a:p>
          <a:p>
            <a:pPr marL="514350" lvl="1" indent="-514350" algn="l" rtl="0">
              <a:lnSpc>
                <a:spcPct val="100000"/>
              </a:lnSpc>
              <a:spcBef>
                <a:spcPts val="1000"/>
              </a:spcBef>
              <a:spcAft>
                <a:spcPts val="0"/>
              </a:spcAft>
              <a:buClr>
                <a:schemeClr val="dk1"/>
              </a:buClr>
              <a:buSzPts val="2800"/>
              <a:buFont typeface="Libre Franklin Medium"/>
              <a:buAutoNum type="arabicPeriod"/>
            </a:pPr>
            <a:r>
              <a:rPr lang="fr-FR" sz="2800" dirty="0"/>
              <a:t>Audit de la qualité des données et analyse FFOM</a:t>
            </a:r>
            <a:endParaRPr dirty="0"/>
          </a:p>
          <a:p>
            <a:pPr marL="514350" lvl="1" indent="-514350" algn="l" rtl="0">
              <a:lnSpc>
                <a:spcPct val="100000"/>
              </a:lnSpc>
              <a:spcBef>
                <a:spcPts val="1000"/>
              </a:spcBef>
              <a:spcAft>
                <a:spcPts val="0"/>
              </a:spcAft>
              <a:buClr>
                <a:schemeClr val="dk1"/>
              </a:buClr>
              <a:buSzPts val="2800"/>
              <a:buFont typeface="Libre Franklin Medium"/>
              <a:buAutoNum type="arabicPeriod"/>
            </a:pPr>
            <a:r>
              <a:rPr lang="fr-FR" sz="2800" dirty="0"/>
              <a:t>Tableau sommaire de la surveillance Une Seule Santé</a:t>
            </a:r>
            <a:endParaRPr dirty="0"/>
          </a:p>
          <a:p>
            <a:pPr marL="514350" lvl="1" indent="-514350" algn="l" rtl="0">
              <a:lnSpc>
                <a:spcPct val="100000"/>
              </a:lnSpc>
              <a:spcBef>
                <a:spcPts val="1000"/>
              </a:spcBef>
              <a:spcAft>
                <a:spcPts val="0"/>
              </a:spcAft>
              <a:buClr>
                <a:schemeClr val="dk1"/>
              </a:buClr>
              <a:buSzPts val="2800"/>
              <a:buFont typeface="Libre Franklin Medium"/>
              <a:buAutoNum type="arabicPeriod"/>
            </a:pPr>
            <a:r>
              <a:rPr lang="fr-FR" sz="2800" dirty="0"/>
              <a:t>Affichage des données de surveillance</a:t>
            </a:r>
            <a:endParaRPr dirty="0"/>
          </a:p>
        </p:txBody>
      </p:sp>
      <p:sp>
        <p:nvSpPr>
          <p:cNvPr id="326" name="Google Shape;326;p7"/>
          <p:cNvSpPr txBox="1">
            <a:spLocks noGrp="1"/>
          </p:cNvSpPr>
          <p:nvPr>
            <p:ph type="title"/>
          </p:nvPr>
        </p:nvSpPr>
        <p:spPr>
          <a:xfrm>
            <a:off x="838200" y="457200"/>
            <a:ext cx="10515600" cy="8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dirty="0">
                <a:latin typeface="Franklin Gothic Medium" panose="020B0603020102020204" pitchFamily="34" charset="0"/>
              </a:rPr>
              <a:t>Activités de terrain  1</a:t>
            </a:r>
            <a:endParaRPr dirty="0">
              <a:latin typeface="Franklin Gothic Medium" panose="020B06030201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8"/>
          <p:cNvSpPr txBox="1">
            <a:spLocks noGrp="1"/>
          </p:cNvSpPr>
          <p:nvPr>
            <p:ph type="title"/>
          </p:nvPr>
        </p:nvSpPr>
        <p:spPr>
          <a:xfrm>
            <a:off x="838200" y="9525"/>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Activité 1 : Rapport hebdomadaire </a:t>
            </a:r>
            <a:br>
              <a:rPr lang="fr-FR" sz="4000" dirty="0">
                <a:latin typeface="Franklin Gothic Medium" panose="020B0603020102020204" pitchFamily="34" charset="0"/>
              </a:rPr>
            </a:br>
            <a:r>
              <a:rPr lang="fr-FR" sz="4000" dirty="0">
                <a:latin typeface="Franklin Gothic Medium" panose="020B0603020102020204" pitchFamily="34" charset="0"/>
              </a:rPr>
              <a:t>de surveillance (1/2)</a:t>
            </a:r>
            <a:endParaRPr sz="4000" dirty="0">
              <a:latin typeface="Franklin Gothic Medium" panose="020B0603020102020204" pitchFamily="34" charset="0"/>
            </a:endParaRPr>
          </a:p>
        </p:txBody>
      </p:sp>
      <p:sp>
        <p:nvSpPr>
          <p:cNvPr id="333" name="Google Shape;333;p8"/>
          <p:cNvSpPr txBox="1">
            <a:spLocks noGrp="1"/>
          </p:cNvSpPr>
          <p:nvPr>
            <p:ph type="body" idx="1"/>
          </p:nvPr>
        </p:nvSpPr>
        <p:spPr>
          <a:xfrm>
            <a:off x="1075875" y="1478857"/>
            <a:ext cx="10515600" cy="4639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Produire des rapports de surveillance </a:t>
            </a:r>
            <a:r>
              <a:rPr lang="fr-FR" b="1" dirty="0"/>
              <a:t>hebdomadaires </a:t>
            </a:r>
            <a:r>
              <a:rPr lang="fr-FR" dirty="0"/>
              <a:t>à l'aide du </a:t>
            </a:r>
            <a:r>
              <a:rPr lang="fr-FR" b="1" dirty="0"/>
              <a:t>modèle de rapport de synthèse de surveillance hebdomadaire </a:t>
            </a:r>
            <a:r>
              <a:rPr lang="fr-FR" dirty="0"/>
              <a:t>ou du modèle utilisé par le ministère</a:t>
            </a:r>
            <a:endParaRPr dirty="0"/>
          </a:p>
          <a:p>
            <a:pPr marL="685800" lvl="1" indent="-228600" algn="l" rtl="0">
              <a:lnSpc>
                <a:spcPct val="100000"/>
              </a:lnSpc>
              <a:spcBef>
                <a:spcPts val="1000"/>
              </a:spcBef>
              <a:spcAft>
                <a:spcPts val="0"/>
              </a:spcAft>
              <a:buSzPts val="2400"/>
              <a:buChar char="▪"/>
            </a:pPr>
            <a:r>
              <a:rPr lang="fr-FR" dirty="0"/>
              <a:t>Identifier les maladies ou les événements de santé publique qui doivent être suivis ou analysés</a:t>
            </a:r>
            <a:endParaRPr dirty="0"/>
          </a:p>
          <a:p>
            <a:pPr marL="685800" lvl="1" indent="-228600" algn="l" rtl="0">
              <a:lnSpc>
                <a:spcPct val="100000"/>
              </a:lnSpc>
              <a:spcBef>
                <a:spcPts val="1000"/>
              </a:spcBef>
              <a:spcAft>
                <a:spcPts val="0"/>
              </a:spcAft>
              <a:buSzPts val="2400"/>
              <a:buChar char="▪"/>
            </a:pPr>
            <a:r>
              <a:rPr lang="fr-FR" dirty="0"/>
              <a:t>Obtenir au moins 3 semaines de données historiques à combiner avec 3 semaines de données de terrain (c'est-à-dire 6 semaines ou plus pour les maladies concernées)</a:t>
            </a:r>
            <a:endParaRPr dirty="0"/>
          </a:p>
          <a:p>
            <a:pPr marL="0" lvl="0" indent="0" algn="l" rtl="0">
              <a:lnSpc>
                <a:spcPct val="100000"/>
              </a:lnSpc>
              <a:spcBef>
                <a:spcPts val="1000"/>
              </a:spcBef>
              <a:spcAft>
                <a:spcPts val="0"/>
              </a:spcAft>
              <a:buClr>
                <a:schemeClr val="dk1"/>
              </a:buClr>
              <a:buSzPts val="2800"/>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9"/>
          <p:cNvSpPr txBox="1">
            <a:spLocks noGrp="1"/>
          </p:cNvSpPr>
          <p:nvPr>
            <p:ph type="title"/>
          </p:nvPr>
        </p:nvSpPr>
        <p:spPr>
          <a:xfrm>
            <a:off x="838200" y="0"/>
            <a:ext cx="10515600" cy="1257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4400"/>
              <a:buFont typeface="Libre Franklin Medium"/>
              <a:buNone/>
            </a:pPr>
            <a:r>
              <a:rPr lang="fr-FR" sz="4000" dirty="0">
                <a:latin typeface="Franklin Gothic Medium" panose="020B0603020102020204" pitchFamily="34" charset="0"/>
              </a:rPr>
              <a:t>Activité 1 : Rapport hebdomadaire </a:t>
            </a:r>
            <a:br>
              <a:rPr lang="fr-FR" sz="4000" dirty="0">
                <a:latin typeface="Franklin Gothic Medium" panose="020B0603020102020204" pitchFamily="34" charset="0"/>
              </a:rPr>
            </a:br>
            <a:r>
              <a:rPr lang="fr-FR" sz="4000" dirty="0">
                <a:latin typeface="Franklin Gothic Medium" panose="020B0603020102020204" pitchFamily="34" charset="0"/>
              </a:rPr>
              <a:t>de surveillance (2/2)</a:t>
            </a:r>
            <a:endParaRPr sz="4000" dirty="0">
              <a:latin typeface="Franklin Gothic Medium" panose="020B0603020102020204" pitchFamily="34" charset="0"/>
            </a:endParaRPr>
          </a:p>
        </p:txBody>
      </p:sp>
      <p:sp>
        <p:nvSpPr>
          <p:cNvPr id="340" name="Google Shape;340;p9"/>
          <p:cNvSpPr txBox="1">
            <a:spLocks noGrp="1"/>
          </p:cNvSpPr>
          <p:nvPr>
            <p:ph type="body" idx="1"/>
          </p:nvPr>
        </p:nvSpPr>
        <p:spPr>
          <a:xfrm>
            <a:off x="838201" y="1478849"/>
            <a:ext cx="5081336" cy="499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fr-FR" dirty="0"/>
              <a:t>Après avoir produit le rapport:</a:t>
            </a:r>
            <a:endParaRPr dirty="0"/>
          </a:p>
          <a:p>
            <a:pPr marL="685800" lvl="1" indent="-228600" algn="l" rtl="0">
              <a:lnSpc>
                <a:spcPct val="100000"/>
              </a:lnSpc>
              <a:spcBef>
                <a:spcPts val="1000"/>
              </a:spcBef>
              <a:spcAft>
                <a:spcPts val="0"/>
              </a:spcAft>
              <a:buSzPts val="2400"/>
              <a:buChar char="▪"/>
            </a:pPr>
            <a:r>
              <a:rPr lang="fr-FR" dirty="0"/>
              <a:t>Prendre des mesures concernant la maladie à déclaration obligatoire ou l'événement de santé publique</a:t>
            </a:r>
            <a:endParaRPr dirty="0"/>
          </a:p>
          <a:p>
            <a:pPr marL="685800" lvl="1" indent="-228600" algn="l" rtl="0">
              <a:lnSpc>
                <a:spcPct val="100000"/>
              </a:lnSpc>
              <a:spcBef>
                <a:spcPts val="1000"/>
              </a:spcBef>
              <a:spcAft>
                <a:spcPts val="0"/>
              </a:spcAft>
              <a:buSzPts val="2400"/>
              <a:buChar char="▪"/>
            </a:pPr>
            <a:r>
              <a:rPr lang="fr-FR" dirty="0"/>
              <a:t>Résumer les résultats </a:t>
            </a:r>
            <a:endParaRPr dirty="0"/>
          </a:p>
          <a:p>
            <a:pPr marL="685800" lvl="1" indent="-228600" algn="l" rtl="0">
              <a:lnSpc>
                <a:spcPct val="100000"/>
              </a:lnSpc>
              <a:spcBef>
                <a:spcPts val="1000"/>
              </a:spcBef>
              <a:spcAft>
                <a:spcPts val="0"/>
              </a:spcAft>
              <a:buSzPts val="2400"/>
              <a:buChar char="▪"/>
            </a:pPr>
            <a:r>
              <a:rPr lang="fr-FR" dirty="0"/>
              <a:t>Préparer une présentation</a:t>
            </a:r>
            <a:endParaRPr dirty="0"/>
          </a:p>
          <a:p>
            <a:pPr marL="685800" lvl="1" indent="-228600" algn="l" rtl="0">
              <a:lnSpc>
                <a:spcPct val="100000"/>
              </a:lnSpc>
              <a:spcBef>
                <a:spcPts val="1000"/>
              </a:spcBef>
              <a:spcAft>
                <a:spcPts val="0"/>
              </a:spcAft>
              <a:buSzPts val="2400"/>
              <a:buChar char="▪"/>
            </a:pPr>
            <a:r>
              <a:rPr lang="fr-FR" dirty="0"/>
              <a:t>Présenter lors de l'atelier 2</a:t>
            </a:r>
            <a:endParaRPr dirty="0"/>
          </a:p>
          <a:p>
            <a:pPr marL="0" lvl="0" indent="0" algn="l" rtl="0">
              <a:lnSpc>
                <a:spcPct val="100000"/>
              </a:lnSpc>
              <a:spcBef>
                <a:spcPts val="1000"/>
              </a:spcBef>
              <a:spcAft>
                <a:spcPts val="0"/>
              </a:spcAft>
              <a:buClr>
                <a:schemeClr val="dk1"/>
              </a:buClr>
              <a:buSzPts val="2800"/>
              <a:buNone/>
            </a:pPr>
            <a:endParaRPr dirty="0"/>
          </a:p>
        </p:txBody>
      </p:sp>
      <p:pic>
        <p:nvPicPr>
          <p:cNvPr id="341" name="Google Shape;341;p9" descr="A picture containing person, indoor&#10;&#10;Description automatically generated"/>
          <p:cNvPicPr preferRelativeResize="0"/>
          <p:nvPr/>
        </p:nvPicPr>
        <p:blipFill rotWithShape="1">
          <a:blip r:embed="rId3">
            <a:alphaModFix/>
          </a:blip>
          <a:srcRect l="33711" t="21564" b="12955"/>
          <a:stretch/>
        </p:blipFill>
        <p:spPr>
          <a:xfrm>
            <a:off x="6051431" y="1834396"/>
            <a:ext cx="5302369" cy="3928230"/>
          </a:xfrm>
          <a:prstGeom prst="rect">
            <a:avLst/>
          </a:prstGeom>
          <a:noFill/>
          <a:ln w="12700" cap="flat" cmpd="sng">
            <a:solidFill>
              <a:schemeClr val="tx1"/>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4.A.01.01_FETPF3.0_PPT_Theme_French_2024_11_25">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orReference xmlns="52ff0146-47b4-4d51-8c1c-03266fcd63a2">false</ForReference>
    <lcf76f155ced4ddcb4097134ff3c332f xmlns="52ff0146-47b4-4d51-8c1c-03266fcd63a2">
      <Terms xmlns="http://schemas.microsoft.com/office/infopath/2007/PartnerControls"/>
    </lcf76f155ced4ddcb4097134ff3c332f>
    <TaxCatchAll xmlns="cd03f174-a395-49eb-8ee9-8d943e22f40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263BB87ED693489DF545C68D111AB5" ma:contentTypeVersion="18" ma:contentTypeDescription="Create a new document." ma:contentTypeScope="" ma:versionID="bb9bf150f5f4c3e4586b1db79c7db240">
  <xsd:schema xmlns:xsd="http://www.w3.org/2001/XMLSchema" xmlns:xs="http://www.w3.org/2001/XMLSchema" xmlns:p="http://schemas.microsoft.com/office/2006/metadata/properties" xmlns:ns2="52ff0146-47b4-4d51-8c1c-03266fcd63a2" xmlns:ns3="cd03f174-a395-49eb-8ee9-8d943e22f40d" targetNamespace="http://schemas.microsoft.com/office/2006/metadata/properties" ma:root="true" ma:fieldsID="0b79479a1b04779b18bbda5c464a46e3" ns2:_="" ns3:_="">
    <xsd:import namespace="52ff0146-47b4-4d51-8c1c-03266fcd63a2"/>
    <xsd:import namespace="cd03f174-a395-49eb-8ee9-8d943e22f40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ForRefer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ff0146-47b4-4d51-8c1c-03266fcd6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353dbe8-8260-4ccf-8219-3d2995e6fa1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ForReference" ma:index="24" nillable="true" ma:displayName="For Reference" ma:default="0" ma:description="Yes/No if this file is important to understand the context and history of ZFETP." ma:format="Dropdown" ma:internalName="ForReference">
      <xsd:simpleType>
        <xsd:restriction base="dms:Boolea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d03f174-a395-49eb-8ee9-8d943e22f40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7e551-fb76-4f25-8c56-d73644bbf5a5}" ma:internalName="TaxCatchAll" ma:showField="CatchAllData" ma:web="cd03f174-a395-49eb-8ee9-8d943e22f4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87FF9A-3134-4441-A4E2-F5B2B8AAA200}">
  <ds:schemaRefs>
    <ds:schemaRef ds:uri="http://schemas.microsoft.com/sharepoint/v3/contenttype/forms"/>
  </ds:schemaRefs>
</ds:datastoreItem>
</file>

<file path=customXml/itemProps2.xml><?xml version="1.0" encoding="utf-8"?>
<ds:datastoreItem xmlns:ds="http://schemas.openxmlformats.org/officeDocument/2006/customXml" ds:itemID="{FD78A9F1-C735-4F05-87E5-2CE73563407B}">
  <ds:schemaRefs>
    <ds:schemaRef ds:uri="http://purl.org/dc/dcmitype/"/>
    <ds:schemaRef ds:uri="52ff0146-47b4-4d51-8c1c-03266fcd63a2"/>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cd03f174-a395-49eb-8ee9-8d943e22f40d"/>
    <ds:schemaRef ds:uri="http://www.w3.org/XML/1998/namespace"/>
    <ds:schemaRef ds:uri="http://purl.org/dc/elements/1.1/"/>
  </ds:schemaRefs>
</ds:datastoreItem>
</file>

<file path=customXml/itemProps3.xml><?xml version="1.0" encoding="utf-8"?>
<ds:datastoreItem xmlns:ds="http://schemas.openxmlformats.org/officeDocument/2006/customXml" ds:itemID="{A037674B-6296-4610-8CA1-944297EEDE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ff0146-47b4-4d51-8c1c-03266fcd63a2"/>
    <ds:schemaRef ds:uri="cd03f174-a395-49eb-8ee9-8d943e22f40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256</TotalTime>
  <Words>6171</Words>
  <Application>Microsoft Office PowerPoint</Application>
  <PresentationFormat>Widescreen</PresentationFormat>
  <Paragraphs>672</Paragraphs>
  <Slides>32</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Courier New</vt:lpstr>
      <vt:lpstr>Franklin Gothic Medium</vt:lpstr>
      <vt:lpstr>Libre Franklin Medium</vt:lpstr>
      <vt:lpstr>Noto Sans Symbols</vt:lpstr>
      <vt:lpstr>Wingdings</vt:lpstr>
      <vt:lpstr>4.A.01.01_FETPF3.0_PPT_Theme_French_2024_11_25</vt:lpstr>
      <vt:lpstr>PowerPoint Presentation</vt:lpstr>
      <vt:lpstr>Guide d'activités de terrain</vt:lpstr>
      <vt:lpstr>PowerPoint Presentation</vt:lpstr>
      <vt:lpstr>PowerPoint Presentation</vt:lpstr>
      <vt:lpstr>PowerPoint Presentation</vt:lpstr>
      <vt:lpstr>Orientation et soutien technique</vt:lpstr>
      <vt:lpstr>Activités de terrain  1</vt:lpstr>
      <vt:lpstr>Activité 1 : Rapport hebdomadaire  de surveillance (1/2)</vt:lpstr>
      <vt:lpstr>Activité 1 : Rapport hebdomadaire  de surveillance (2/2)</vt:lpstr>
      <vt:lpstr>4 Sections d'un rapport hebdomadaire  de surveillance</vt:lpstr>
      <vt:lpstr>Section 1. Faits marquants de la semaine</vt:lpstr>
      <vt:lpstr>Section 2. Respect de promptitude et complétude (1/2) </vt:lpstr>
      <vt:lpstr>PowerPoint Presentation</vt:lpstr>
      <vt:lpstr>PowerPoint Presentation</vt:lpstr>
      <vt:lpstr>Section 3. Rapports sur les maladies (2/2)</vt:lpstr>
      <vt:lpstr>Section 4. Thème de la maladie [au choix] (1/2)</vt:lpstr>
      <vt:lpstr>Section 4. Recherche de la maladie [au choix] (2/2)</vt:lpstr>
      <vt:lpstr>PowerPoint Presentation</vt:lpstr>
      <vt:lpstr>PowerPoint Presentation</vt:lpstr>
      <vt:lpstr>Audit de la qualité des données (1/2)</vt:lpstr>
      <vt:lpstr>Audit de la qualité des données (2/2)</vt:lpstr>
      <vt:lpstr>PowerPoint Presentation</vt:lpstr>
      <vt:lpstr>Activité 3 : Tableau sommaire de surveillance Une Seule Santé</vt:lpstr>
      <vt:lpstr>Exemples</vt:lpstr>
      <vt:lpstr>Activité 4 : Informatique de santé publique - Affichage des données de surveillance</vt:lpstr>
      <vt:lpstr>Est-ce sur votre mur ?</vt:lpstr>
      <vt:lpstr>Qu'y a-t-il sur votre mur ? (1/4)</vt:lpstr>
      <vt:lpstr>Qu'y a-t-il sur votre mur ? (2/4)</vt:lpstr>
      <vt:lpstr>Qu'y a-t-il sur votre mur ? (3/4)</vt:lpstr>
      <vt:lpstr>Qu'y a-t-il sur votre mur ? (4/4)</vt:lpstr>
      <vt:lpstr>Résumé des activités requises  et des résultats attendus</vt:lpstr>
      <vt:lpstr>La surveillance en action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Richard C. Dicker</dc:creator>
  <cp:lastModifiedBy>Baskerville, Kristin (CDC/GHC/DGHP)</cp:lastModifiedBy>
  <cp:revision>26</cp:revision>
  <dcterms:created xsi:type="dcterms:W3CDTF">2005-08-29T16:54:09Z</dcterms:created>
  <dcterms:modified xsi:type="dcterms:W3CDTF">2025-11-21T19:41:21Z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af03ff0-41c5-4c41-b55e-fabb8fae94be_Enabled">
    <vt:lpwstr>true</vt:lpwstr>
  </property>
  <property fmtid="{D5CDD505-2E9C-101B-9397-08002B2CF9AE}" pid="3" name="MSIP_Label_8af03ff0-41c5-4c41-b55e-fabb8fae94be_SetDate">
    <vt:lpwstr>2021-05-20T21:06:53Z</vt:lpwstr>
  </property>
  <property fmtid="{D5CDD505-2E9C-101B-9397-08002B2CF9AE}" pid="4" name="MSIP_Label_8af03ff0-41c5-4c41-b55e-fabb8fae94be_Method">
    <vt:lpwstr>Privileged</vt:lpwstr>
  </property>
  <property fmtid="{D5CDD505-2E9C-101B-9397-08002B2CF9AE}" pid="5" name="MSIP_Label_8af03ff0-41c5-4c41-b55e-fabb8fae94be_Name">
    <vt:lpwstr>8af03ff0-41c5-4c41-b55e-fabb8fae94be</vt:lpwstr>
  </property>
  <property fmtid="{D5CDD505-2E9C-101B-9397-08002B2CF9AE}" pid="6" name="MSIP_Label_8af03ff0-41c5-4c41-b55e-fabb8fae94be_SiteId">
    <vt:lpwstr>9ce70869-60db-44fd-abe8-d2767077fc8f</vt:lpwstr>
  </property>
  <property fmtid="{D5CDD505-2E9C-101B-9397-08002B2CF9AE}" pid="7" name="MSIP_Label_8af03ff0-41c5-4c41-b55e-fabb8fae94be_ActionId">
    <vt:lpwstr>1d0debc9-26cf-4a0b-9ca2-1db01ac88606</vt:lpwstr>
  </property>
  <property fmtid="{D5CDD505-2E9C-101B-9397-08002B2CF9AE}" pid="8" name="MSIP_Label_8af03ff0-41c5-4c41-b55e-fabb8fae94be_ContentBits">
    <vt:lpwstr>0</vt:lpwstr>
  </property>
  <property fmtid="{D5CDD505-2E9C-101B-9397-08002B2CF9AE}" pid="9" name="ContentTypeId">
    <vt:lpwstr>0x010100BB263BB87ED693489DF545C68D111AB5</vt:lpwstr>
  </property>
  <property fmtid="{D5CDD505-2E9C-101B-9397-08002B2CF9AE}" pid="10" name="MediaServiceImageTags">
    <vt:lpwstr/>
  </property>
</Properties>
</file>